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454" r:id="rId2"/>
    <p:sldId id="453" r:id="rId3"/>
    <p:sldId id="431" r:id="rId4"/>
    <p:sldId id="433" r:id="rId5"/>
    <p:sldId id="434" r:id="rId6"/>
    <p:sldId id="448" r:id="rId7"/>
    <p:sldId id="435" r:id="rId8"/>
    <p:sldId id="440" r:id="rId9"/>
    <p:sldId id="447" r:id="rId10"/>
    <p:sldId id="439" r:id="rId11"/>
    <p:sldId id="436" r:id="rId12"/>
    <p:sldId id="443" r:id="rId13"/>
    <p:sldId id="451" r:id="rId14"/>
    <p:sldId id="449" r:id="rId15"/>
    <p:sldId id="450" r:id="rId16"/>
    <p:sldId id="438" r:id="rId17"/>
    <p:sldId id="444" r:id="rId18"/>
    <p:sldId id="266" r:id="rId19"/>
    <p:sldId id="257" r:id="rId20"/>
    <p:sldId id="256" r:id="rId21"/>
    <p:sldId id="258" r:id="rId22"/>
    <p:sldId id="259" r:id="rId23"/>
    <p:sldId id="260" r:id="rId24"/>
    <p:sldId id="261" r:id="rId25"/>
    <p:sldId id="262" r:id="rId26"/>
    <p:sldId id="263" r:id="rId27"/>
    <p:sldId id="264" r:id="rId28"/>
    <p:sldId id="265" r:id="rId29"/>
    <p:sldId id="430" r:id="rId30"/>
    <p:sldId id="441" r:id="rId31"/>
    <p:sldId id="44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57B95"/>
    <a:srgbClr val="99FF99"/>
    <a:srgbClr val="99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4T15:38:39.660" idx="1">
    <p:pos x="10" y="10"/>
    <p:text>Câu 2: Cụm CN1-VN1 là cụm lớn, hai cụm C2-V2 và C3-V3  là phụ ngữ cho động từ trung tâm “quên”.</p:text>
    <p:extLst>
      <p:ext uri="{C676402C-5697-4E1C-873F-D02D1690AC5C}">
        <p15:threadingInfo xmlns:p15="http://schemas.microsoft.com/office/powerpoint/2012/main" timeZoneBias="-420"/>
      </p:ext>
    </p:extLst>
  </p:cm>
  <p:cm authorId="1" dt="2020-07-04T15:43:38.358" idx="2">
    <p:pos x="10" y="106"/>
    <p:text>Câu 7: Không bao chứa, các vế có mối quan hệ không bao hàm.</p:text>
    <p:extLst>
      <p:ext uri="{C676402C-5697-4E1C-873F-D02D1690AC5C}">
        <p15:threadingInfo xmlns:p15="http://schemas.microsoft.com/office/powerpoint/2012/main" timeZoneBias="-420">
          <p15:parentCm authorId="1"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0260-EE97-4D37-952A-6890D054E102}" type="datetimeFigureOut">
              <a:rPr lang="en-SG" smtClean="0"/>
              <a:t>22/11/2021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B1D58-9E00-4EA0-BE40-E5F3EDE04F04}" type="slidenum">
              <a:rPr lang="en-SG" smtClean="0"/>
              <a:t>‹#›</a:t>
            </a:fld>
            <a:endParaRPr lang="en-SG"/>
          </a:p>
        </p:txBody>
      </p:sp>
    </p:spTree>
    <p:extLst>
      <p:ext uri="{BB962C8B-B14F-4D97-AF65-F5344CB8AC3E}">
        <p14:creationId xmlns:p14="http://schemas.microsoft.com/office/powerpoint/2010/main" val="54688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a:t>
            </a:fld>
            <a:endParaRPr lang="en-SG"/>
          </a:p>
        </p:txBody>
      </p:sp>
    </p:spTree>
    <p:extLst>
      <p:ext uri="{BB962C8B-B14F-4D97-AF65-F5344CB8AC3E}">
        <p14:creationId xmlns:p14="http://schemas.microsoft.com/office/powerpoint/2010/main" val="258498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11</a:t>
            </a:fld>
            <a:endParaRPr lang="en-SG"/>
          </a:p>
        </p:txBody>
      </p:sp>
    </p:spTree>
    <p:extLst>
      <p:ext uri="{BB962C8B-B14F-4D97-AF65-F5344CB8AC3E}">
        <p14:creationId xmlns:p14="http://schemas.microsoft.com/office/powerpoint/2010/main" val="237215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12</a:t>
            </a:fld>
            <a:endParaRPr lang="en-SG"/>
          </a:p>
        </p:txBody>
      </p:sp>
    </p:spTree>
    <p:extLst>
      <p:ext uri="{BB962C8B-B14F-4D97-AF65-F5344CB8AC3E}">
        <p14:creationId xmlns:p14="http://schemas.microsoft.com/office/powerpoint/2010/main" val="3615277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13</a:t>
            </a:fld>
            <a:endParaRPr lang="en-SG"/>
          </a:p>
        </p:txBody>
      </p:sp>
    </p:spTree>
    <p:extLst>
      <p:ext uri="{BB962C8B-B14F-4D97-AF65-F5344CB8AC3E}">
        <p14:creationId xmlns:p14="http://schemas.microsoft.com/office/powerpoint/2010/main" val="2403722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14</a:t>
            </a:fld>
            <a:endParaRPr lang="en-SG"/>
          </a:p>
        </p:txBody>
      </p:sp>
    </p:spTree>
    <p:extLst>
      <p:ext uri="{BB962C8B-B14F-4D97-AF65-F5344CB8AC3E}">
        <p14:creationId xmlns:p14="http://schemas.microsoft.com/office/powerpoint/2010/main" val="3530013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15</a:t>
            </a:fld>
            <a:endParaRPr lang="en-SG"/>
          </a:p>
        </p:txBody>
      </p:sp>
    </p:spTree>
    <p:extLst>
      <p:ext uri="{BB962C8B-B14F-4D97-AF65-F5344CB8AC3E}">
        <p14:creationId xmlns:p14="http://schemas.microsoft.com/office/powerpoint/2010/main" val="240216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16</a:t>
            </a:fld>
            <a:endParaRPr lang="en-SG"/>
          </a:p>
        </p:txBody>
      </p:sp>
    </p:spTree>
    <p:extLst>
      <p:ext uri="{BB962C8B-B14F-4D97-AF65-F5344CB8AC3E}">
        <p14:creationId xmlns:p14="http://schemas.microsoft.com/office/powerpoint/2010/main" val="3377630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17</a:t>
            </a:fld>
            <a:endParaRPr lang="en-SG"/>
          </a:p>
        </p:txBody>
      </p:sp>
    </p:spTree>
    <p:extLst>
      <p:ext uri="{BB962C8B-B14F-4D97-AF65-F5344CB8AC3E}">
        <p14:creationId xmlns:p14="http://schemas.microsoft.com/office/powerpoint/2010/main" val="129134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18</a:t>
            </a:fld>
            <a:endParaRPr lang="en-SG"/>
          </a:p>
        </p:txBody>
      </p:sp>
    </p:spTree>
    <p:extLst>
      <p:ext uri="{BB962C8B-B14F-4D97-AF65-F5344CB8AC3E}">
        <p14:creationId xmlns:p14="http://schemas.microsoft.com/office/powerpoint/2010/main" val="3479010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19</a:t>
            </a:fld>
            <a:endParaRPr lang="en-SG"/>
          </a:p>
        </p:txBody>
      </p:sp>
    </p:spTree>
    <p:extLst>
      <p:ext uri="{BB962C8B-B14F-4D97-AF65-F5344CB8AC3E}">
        <p14:creationId xmlns:p14="http://schemas.microsoft.com/office/powerpoint/2010/main" val="83876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20</a:t>
            </a:fld>
            <a:endParaRPr lang="en-SG"/>
          </a:p>
        </p:txBody>
      </p:sp>
    </p:spTree>
    <p:extLst>
      <p:ext uri="{BB962C8B-B14F-4D97-AF65-F5344CB8AC3E}">
        <p14:creationId xmlns:p14="http://schemas.microsoft.com/office/powerpoint/2010/main" val="3619385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3</a:t>
            </a:fld>
            <a:endParaRPr lang="en-SG"/>
          </a:p>
        </p:txBody>
      </p:sp>
    </p:spTree>
    <p:extLst>
      <p:ext uri="{BB962C8B-B14F-4D97-AF65-F5344CB8AC3E}">
        <p14:creationId xmlns:p14="http://schemas.microsoft.com/office/powerpoint/2010/main" val="41752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21</a:t>
            </a:fld>
            <a:endParaRPr lang="en-SG"/>
          </a:p>
        </p:txBody>
      </p:sp>
    </p:spTree>
    <p:extLst>
      <p:ext uri="{BB962C8B-B14F-4D97-AF65-F5344CB8AC3E}">
        <p14:creationId xmlns:p14="http://schemas.microsoft.com/office/powerpoint/2010/main" val="1430799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22</a:t>
            </a:fld>
            <a:endParaRPr lang="en-SG"/>
          </a:p>
        </p:txBody>
      </p:sp>
    </p:spTree>
    <p:extLst>
      <p:ext uri="{BB962C8B-B14F-4D97-AF65-F5344CB8AC3E}">
        <p14:creationId xmlns:p14="http://schemas.microsoft.com/office/powerpoint/2010/main" val="2980868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23</a:t>
            </a:fld>
            <a:endParaRPr lang="en-SG"/>
          </a:p>
        </p:txBody>
      </p:sp>
    </p:spTree>
    <p:extLst>
      <p:ext uri="{BB962C8B-B14F-4D97-AF65-F5344CB8AC3E}">
        <p14:creationId xmlns:p14="http://schemas.microsoft.com/office/powerpoint/2010/main" val="358703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24</a:t>
            </a:fld>
            <a:endParaRPr lang="en-SG"/>
          </a:p>
        </p:txBody>
      </p:sp>
    </p:spTree>
    <p:extLst>
      <p:ext uri="{BB962C8B-B14F-4D97-AF65-F5344CB8AC3E}">
        <p14:creationId xmlns:p14="http://schemas.microsoft.com/office/powerpoint/2010/main" val="4213200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25</a:t>
            </a:fld>
            <a:endParaRPr lang="en-SG"/>
          </a:p>
        </p:txBody>
      </p:sp>
    </p:spTree>
    <p:extLst>
      <p:ext uri="{BB962C8B-B14F-4D97-AF65-F5344CB8AC3E}">
        <p14:creationId xmlns:p14="http://schemas.microsoft.com/office/powerpoint/2010/main" val="847979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26</a:t>
            </a:fld>
            <a:endParaRPr lang="en-SG"/>
          </a:p>
        </p:txBody>
      </p:sp>
    </p:spTree>
    <p:extLst>
      <p:ext uri="{BB962C8B-B14F-4D97-AF65-F5344CB8AC3E}">
        <p14:creationId xmlns:p14="http://schemas.microsoft.com/office/powerpoint/2010/main" val="1581647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27</a:t>
            </a:fld>
            <a:endParaRPr lang="en-SG"/>
          </a:p>
        </p:txBody>
      </p:sp>
    </p:spTree>
    <p:extLst>
      <p:ext uri="{BB962C8B-B14F-4D97-AF65-F5344CB8AC3E}">
        <p14:creationId xmlns:p14="http://schemas.microsoft.com/office/powerpoint/2010/main" val="2397710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28</a:t>
            </a:fld>
            <a:endParaRPr lang="en-SG"/>
          </a:p>
        </p:txBody>
      </p:sp>
    </p:spTree>
    <p:extLst>
      <p:ext uri="{BB962C8B-B14F-4D97-AF65-F5344CB8AC3E}">
        <p14:creationId xmlns:p14="http://schemas.microsoft.com/office/powerpoint/2010/main" val="3249742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29</a:t>
            </a:fld>
            <a:endParaRPr lang="en-SG"/>
          </a:p>
        </p:txBody>
      </p:sp>
    </p:spTree>
    <p:extLst>
      <p:ext uri="{BB962C8B-B14F-4D97-AF65-F5344CB8AC3E}">
        <p14:creationId xmlns:p14="http://schemas.microsoft.com/office/powerpoint/2010/main" val="2089744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30</a:t>
            </a:fld>
            <a:endParaRPr lang="en-SG"/>
          </a:p>
        </p:txBody>
      </p:sp>
    </p:spTree>
    <p:extLst>
      <p:ext uri="{BB962C8B-B14F-4D97-AF65-F5344CB8AC3E}">
        <p14:creationId xmlns:p14="http://schemas.microsoft.com/office/powerpoint/2010/main" val="4268161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4</a:t>
            </a:fld>
            <a:endParaRPr lang="en-SG"/>
          </a:p>
        </p:txBody>
      </p:sp>
    </p:spTree>
    <p:extLst>
      <p:ext uri="{BB962C8B-B14F-4D97-AF65-F5344CB8AC3E}">
        <p14:creationId xmlns:p14="http://schemas.microsoft.com/office/powerpoint/2010/main" val="297710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31</a:t>
            </a:fld>
            <a:endParaRPr lang="en-SG"/>
          </a:p>
        </p:txBody>
      </p:sp>
    </p:spTree>
    <p:extLst>
      <p:ext uri="{BB962C8B-B14F-4D97-AF65-F5344CB8AC3E}">
        <p14:creationId xmlns:p14="http://schemas.microsoft.com/office/powerpoint/2010/main" val="184578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5</a:t>
            </a:fld>
            <a:endParaRPr lang="en-SG"/>
          </a:p>
        </p:txBody>
      </p:sp>
    </p:spTree>
    <p:extLst>
      <p:ext uri="{BB962C8B-B14F-4D97-AF65-F5344CB8AC3E}">
        <p14:creationId xmlns:p14="http://schemas.microsoft.com/office/powerpoint/2010/main" val="283959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6</a:t>
            </a:fld>
            <a:endParaRPr lang="en-SG"/>
          </a:p>
        </p:txBody>
      </p:sp>
    </p:spTree>
    <p:extLst>
      <p:ext uri="{BB962C8B-B14F-4D97-AF65-F5344CB8AC3E}">
        <p14:creationId xmlns:p14="http://schemas.microsoft.com/office/powerpoint/2010/main" val="80136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7</a:t>
            </a:fld>
            <a:endParaRPr lang="en-SG"/>
          </a:p>
        </p:txBody>
      </p:sp>
    </p:spTree>
    <p:extLst>
      <p:ext uri="{BB962C8B-B14F-4D97-AF65-F5344CB8AC3E}">
        <p14:creationId xmlns:p14="http://schemas.microsoft.com/office/powerpoint/2010/main" val="279728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8</a:t>
            </a:fld>
            <a:endParaRPr lang="en-SG"/>
          </a:p>
        </p:txBody>
      </p:sp>
    </p:spTree>
    <p:extLst>
      <p:ext uri="{BB962C8B-B14F-4D97-AF65-F5344CB8AC3E}">
        <p14:creationId xmlns:p14="http://schemas.microsoft.com/office/powerpoint/2010/main" val="3904471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9</a:t>
            </a:fld>
            <a:endParaRPr lang="en-SG"/>
          </a:p>
        </p:txBody>
      </p:sp>
    </p:spTree>
    <p:extLst>
      <p:ext uri="{BB962C8B-B14F-4D97-AF65-F5344CB8AC3E}">
        <p14:creationId xmlns:p14="http://schemas.microsoft.com/office/powerpoint/2010/main" val="196205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10</a:t>
            </a:fld>
            <a:endParaRPr lang="en-SG"/>
          </a:p>
        </p:txBody>
      </p:sp>
    </p:spTree>
    <p:extLst>
      <p:ext uri="{BB962C8B-B14F-4D97-AF65-F5344CB8AC3E}">
        <p14:creationId xmlns:p14="http://schemas.microsoft.com/office/powerpoint/2010/main" val="311325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82109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88793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81685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92805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1C94C-8720-4F7C-97B2-FE0F6F79682F}"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69062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1C94C-8720-4F7C-97B2-FE0F6F79682F}"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63171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1C94C-8720-4F7C-97B2-FE0F6F79682F}"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619421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1C94C-8720-4F7C-97B2-FE0F6F79682F}"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279017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1C94C-8720-4F7C-97B2-FE0F6F79682F}" type="datetimeFigureOut">
              <a:rPr lang="en-US" smtClean="0"/>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03605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56551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410706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1C94C-8720-4F7C-97B2-FE0F6F79682F}" type="datetimeFigureOut">
              <a:rPr lang="en-US" smtClean="0"/>
              <a:t>11/22/2021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366D6-058E-46CB-B6D2-81105A2C222F}" type="slidenum">
              <a:rPr lang="en-US" smtClean="0"/>
              <a:t>‹#›</a:t>
            </a:fld>
            <a:endParaRPr lang="en-US"/>
          </a:p>
        </p:txBody>
      </p:sp>
    </p:spTree>
    <p:extLst>
      <p:ext uri="{BB962C8B-B14F-4D97-AF65-F5344CB8AC3E}">
        <p14:creationId xmlns:p14="http://schemas.microsoft.com/office/powerpoint/2010/main" val="4105262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18" Type="http://schemas.openxmlformats.org/officeDocument/2006/relationships/image" Target="../media/image28.png"/><Relationship Id="rId26" Type="http://schemas.openxmlformats.org/officeDocument/2006/relationships/image" Target="../media/image33.png"/><Relationship Id="rId3" Type="http://schemas.openxmlformats.org/officeDocument/2006/relationships/slideLayout" Target="../slideLayouts/slideLayout1.xml"/><Relationship Id="rId21" Type="http://schemas.microsoft.com/office/2007/relationships/hdphoto" Target="../media/hdphoto6.wdp"/><Relationship Id="rId7" Type="http://schemas.microsoft.com/office/2007/relationships/hdphoto" Target="../media/hdphoto1.wdp"/><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26.png"/><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slide" Target="slide19.xml"/><Relationship Id="rId5" Type="http://schemas.openxmlformats.org/officeDocument/2006/relationships/image" Target="../media/image19.png"/><Relationship Id="rId15" Type="http://schemas.microsoft.com/office/2007/relationships/hdphoto" Target="../media/hdphoto4.wdp"/><Relationship Id="rId23" Type="http://schemas.openxmlformats.org/officeDocument/2006/relationships/image" Target="../media/image31.png"/><Relationship Id="rId10" Type="http://schemas.openxmlformats.org/officeDocument/2006/relationships/image" Target="../media/image22.png"/><Relationship Id="rId19" Type="http://schemas.microsoft.com/office/2007/relationships/hdphoto" Target="../media/hdphoto5.wdp"/><Relationship Id="rId4" Type="http://schemas.openxmlformats.org/officeDocument/2006/relationships/notesSlide" Target="../notesSlides/notesSlide17.xml"/><Relationship Id="rId9" Type="http://schemas.microsoft.com/office/2007/relationships/hdphoto" Target="../media/hdphoto2.wdp"/><Relationship Id="rId14" Type="http://schemas.openxmlformats.org/officeDocument/2006/relationships/image" Target="../media/image25.png"/><Relationship Id="rId22"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4.jpg"/><Relationship Id="rId7" Type="http://schemas.microsoft.com/office/2007/relationships/hdphoto" Target="../media/hdphoto8.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7.wdp"/><Relationship Id="rId10"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28.png"/><Relationship Id="rId26" Type="http://schemas.openxmlformats.org/officeDocument/2006/relationships/image" Target="../media/image40.png"/><Relationship Id="rId39" Type="http://schemas.openxmlformats.org/officeDocument/2006/relationships/slide" Target="slide28.xml"/><Relationship Id="rId21" Type="http://schemas.microsoft.com/office/2007/relationships/hdphoto" Target="../media/hdphoto6.wdp"/><Relationship Id="rId34" Type="http://schemas.openxmlformats.org/officeDocument/2006/relationships/slide" Target="slide22.xml"/><Relationship Id="rId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6.png"/><Relationship Id="rId20" Type="http://schemas.openxmlformats.org/officeDocument/2006/relationships/image" Target="../media/image29.png"/><Relationship Id="rId29" Type="http://schemas.openxmlformats.org/officeDocument/2006/relationships/image" Target="../media/image43.png"/><Relationship Id="rId41" Type="http://schemas.openxmlformats.org/officeDocument/2006/relationships/image" Target="../media/image33.png"/><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image" Target="../media/image38.png"/><Relationship Id="rId32" Type="http://schemas.openxmlformats.org/officeDocument/2006/relationships/slide" Target="slide21.xml"/><Relationship Id="rId37" Type="http://schemas.openxmlformats.org/officeDocument/2006/relationships/slide" Target="slide24.xml"/><Relationship Id="rId40" Type="http://schemas.openxmlformats.org/officeDocument/2006/relationships/image" Target="../media/image30.png"/><Relationship Id="rId5" Type="http://schemas.openxmlformats.org/officeDocument/2006/relationships/image" Target="../media/image19.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42.png"/><Relationship Id="rId36" Type="http://schemas.openxmlformats.org/officeDocument/2006/relationships/slide" Target="slide23.xml"/><Relationship Id="rId10" Type="http://schemas.openxmlformats.org/officeDocument/2006/relationships/image" Target="../media/image22.png"/><Relationship Id="rId19" Type="http://schemas.microsoft.com/office/2007/relationships/hdphoto" Target="../media/hdphoto5.wdp"/><Relationship Id="rId31" Type="http://schemas.openxmlformats.org/officeDocument/2006/relationships/image" Target="../media/image45.png"/><Relationship Id="rId4" Type="http://schemas.openxmlformats.org/officeDocument/2006/relationships/notesSlide" Target="../notesSlides/notesSlide19.xml"/><Relationship Id="rId9" Type="http://schemas.microsoft.com/office/2007/relationships/hdphoto" Target="../media/hdphoto2.wdp"/><Relationship Id="rId14" Type="http://schemas.openxmlformats.org/officeDocument/2006/relationships/image" Target="../media/image25.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slide" Target="slide26.xml"/><Relationship Id="rId8" Type="http://schemas.openxmlformats.org/officeDocument/2006/relationships/image" Target="../media/image21.png"/><Relationship Id="rId3" Type="http://schemas.openxmlformats.org/officeDocument/2006/relationships/slideLayout" Target="../slideLayouts/slideLayout1.xml"/><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9.png"/><Relationship Id="rId33" Type="http://schemas.openxmlformats.org/officeDocument/2006/relationships/slide" Target="slide25.xml"/><Relationship Id="rId38" Type="http://schemas.openxmlformats.org/officeDocument/2006/relationships/slide" Target="slide2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9.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28.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ung anh 2">
            <a:extLst>
              <a:ext uri="{FF2B5EF4-FFF2-40B4-BE49-F238E27FC236}">
                <a16:creationId xmlns:a16="http://schemas.microsoft.com/office/drawing/2014/main" id="{74A19875-497E-43FA-90BA-3E0646515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490D1983-57D5-4282-AAFB-92E980E5DC1E}"/>
              </a:ext>
            </a:extLst>
          </p:cNvPr>
          <p:cNvSpPr>
            <a:spLocks noChangeArrowheads="1"/>
          </p:cNvSpPr>
          <p:nvPr/>
        </p:nvSpPr>
        <p:spPr bwMode="auto">
          <a:xfrm>
            <a:off x="767914" y="2362830"/>
            <a:ext cx="10656172" cy="219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2556" tIns="81277" rIns="162556" bIns="8127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dirty="0">
                <a:solidFill>
                  <a:srgbClr val="FF0000"/>
                </a:solidFill>
                <a:latin typeface="Times New Roman" panose="02020603050405020304" pitchFamily="18" charset="0"/>
                <a:sym typeface="Times New Roman" panose="02020603050405020304" pitchFamily="18" charset="0"/>
              </a:rPr>
              <a:t>CHÀO MỪNG CÁC EM </a:t>
            </a:r>
          </a:p>
          <a:p>
            <a:pPr algn="ctr" eaLnBrk="1" hangingPunct="1"/>
            <a:r>
              <a:rPr lang="en-US" altLang="en-US" sz="4400" b="1" dirty="0">
                <a:solidFill>
                  <a:srgbClr val="FF0000"/>
                </a:solidFill>
                <a:latin typeface="Times New Roman" panose="02020603050405020304" pitchFamily="18" charset="0"/>
                <a:sym typeface="Times New Roman" panose="02020603050405020304" pitchFamily="18" charset="0"/>
              </a:rPr>
              <a:t>ĐẾN VỚI TIẾT </a:t>
            </a:r>
            <a:r>
              <a:rPr lang="en-US" altLang="en-US" sz="4400" b="1">
                <a:solidFill>
                  <a:srgbClr val="FF0000"/>
                </a:solidFill>
                <a:latin typeface="Times New Roman" panose="02020603050405020304" pitchFamily="18" charset="0"/>
                <a:sym typeface="Times New Roman" panose="02020603050405020304" pitchFamily="18" charset="0"/>
              </a:rPr>
              <a:t>HỌC ONLINE</a:t>
            </a:r>
          </a:p>
          <a:p>
            <a:pPr algn="ctr" eaLnBrk="1" hangingPunct="1"/>
            <a:r>
              <a:rPr lang="en-US" altLang="en-US" sz="4400" b="1">
                <a:solidFill>
                  <a:srgbClr val="FF0000"/>
                </a:solidFill>
                <a:latin typeface="Times New Roman" panose="02020603050405020304" pitchFamily="18" charset="0"/>
                <a:sym typeface="Times New Roman" panose="02020603050405020304" pitchFamily="18" charset="0"/>
              </a:rPr>
              <a:t> </a:t>
            </a:r>
            <a:r>
              <a:rPr lang="en-US" altLang="en-US" sz="4400" b="1" dirty="0">
                <a:solidFill>
                  <a:srgbClr val="FF0000"/>
                </a:solidFill>
                <a:latin typeface="Times New Roman" panose="02020603050405020304" pitchFamily="18" charset="0"/>
                <a:sym typeface="Times New Roman" panose="02020603050405020304" pitchFamily="18" charset="0"/>
              </a:rPr>
              <a:t>NGỮ VĂN 8</a:t>
            </a:r>
            <a:endParaRPr lang="en-US" altLang="en-US" sz="4400" dirty="0">
              <a:sym typeface="Calibri" panose="020F0502020204030204" pitchFamily="34" charset="0"/>
            </a:endParaRPr>
          </a:p>
        </p:txBody>
      </p:sp>
    </p:spTree>
    <p:extLst>
      <p:ext uri="{BB962C8B-B14F-4D97-AF65-F5344CB8AC3E}">
        <p14:creationId xmlns:p14="http://schemas.microsoft.com/office/powerpoint/2010/main" val="108863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BFC6F43C-6A43-448E-933A-8C8B348055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44900"/>
            <a:ext cx="3386181" cy="3213100"/>
          </a:xfrm>
          <a:prstGeom prst="rect">
            <a:avLst/>
          </a:prstGeom>
        </p:spPr>
      </p:pic>
      <p:sp>
        <p:nvSpPr>
          <p:cNvPr id="2" name="Rectangle 1">
            <a:extLst>
              <a:ext uri="{FF2B5EF4-FFF2-40B4-BE49-F238E27FC236}">
                <a16:creationId xmlns:a16="http://schemas.microsoft.com/office/drawing/2014/main" id="{16C44FB1-C552-43F8-865C-B17C16EBFB03}"/>
              </a:ext>
            </a:extLst>
          </p:cNvPr>
          <p:cNvSpPr/>
          <p:nvPr/>
        </p:nvSpPr>
        <p:spPr>
          <a:xfrm>
            <a:off x="571500" y="413941"/>
            <a:ext cx="11112500" cy="1077218"/>
          </a:xfrm>
          <a:prstGeom prst="rect">
            <a:avLst/>
          </a:prstGeom>
        </p:spPr>
        <p:txBody>
          <a:bodyPr wrap="square">
            <a:spAutoFit/>
          </a:bodyPr>
          <a:lstStyle/>
          <a:p>
            <a:pPr algn="ctr"/>
            <a:r>
              <a:rPr lang="vi-VN" sz="3200" b="1" dirty="0">
                <a:solidFill>
                  <a:srgbClr val="FF0000"/>
                </a:solidFill>
                <a:latin typeface="+mj-lt"/>
              </a:rPr>
              <a:t>Tìm câu ghép trong đoạn trích dưới đây. Cho biết trong mỗi câu ghép</a:t>
            </a:r>
            <a:r>
              <a:rPr lang="en-US" sz="3200" b="1" dirty="0">
                <a:solidFill>
                  <a:srgbClr val="FF0000"/>
                </a:solidFill>
                <a:latin typeface="+mj-lt"/>
              </a:rPr>
              <a:t>,</a:t>
            </a:r>
            <a:r>
              <a:rPr lang="vi-VN" sz="3200" b="1" dirty="0">
                <a:solidFill>
                  <a:srgbClr val="FF0000"/>
                </a:solidFill>
                <a:latin typeface="+mj-lt"/>
              </a:rPr>
              <a:t> các vế câu được nối với nhau bằng những cách nào?</a:t>
            </a:r>
            <a:endParaRPr lang="vi-VN" sz="3200" dirty="0">
              <a:solidFill>
                <a:srgbClr val="FF0000"/>
              </a:solidFill>
              <a:latin typeface="+mj-lt"/>
            </a:endParaRPr>
          </a:p>
        </p:txBody>
      </p:sp>
      <p:sp>
        <p:nvSpPr>
          <p:cNvPr id="6" name="Rectangle 5">
            <a:extLst>
              <a:ext uri="{FF2B5EF4-FFF2-40B4-BE49-F238E27FC236}">
                <a16:creationId xmlns:a16="http://schemas.microsoft.com/office/drawing/2014/main" id="{A241164F-59D7-4119-8358-0A4965B5893A}"/>
              </a:ext>
            </a:extLst>
          </p:cNvPr>
          <p:cNvSpPr/>
          <p:nvPr/>
        </p:nvSpPr>
        <p:spPr>
          <a:xfrm>
            <a:off x="571500" y="2036426"/>
            <a:ext cx="10883900" cy="3539430"/>
          </a:xfrm>
          <a:prstGeom prst="rect">
            <a:avLst/>
          </a:prstGeom>
        </p:spPr>
        <p:txBody>
          <a:bodyPr wrap="square">
            <a:spAutoFit/>
          </a:bodyPr>
          <a:lstStyle/>
          <a:p>
            <a:pPr algn="just"/>
            <a:r>
              <a:rPr lang="en-US" sz="3200" dirty="0">
                <a:solidFill>
                  <a:srgbClr val="000000"/>
                </a:solidFill>
                <a:latin typeface="+mj-lt"/>
              </a:rPr>
              <a:t>	</a:t>
            </a:r>
            <a:r>
              <a:rPr lang="vi-VN" sz="3200" dirty="0">
                <a:solidFill>
                  <a:srgbClr val="000000"/>
                </a:solidFill>
                <a:latin typeface="+mj-lt"/>
              </a:rPr>
              <a:t>– Dần buông chị ra, đi con! Dần ngoan lắm nhỉ! U van Dần, u lạy Dần! Dần hãy để cho chị đi với u, đừng giữ chị nữa. Chị con có đi, u mới có tiền nộp sưu, thầy Dần mới được về với Dần chứ! Sáng ngày người ta đánh trói thầy Dần như thế, Dần có thương không. Nếu Dần không buông chị ra, chốc nữa ông lí vào đây, ông ấy trói nốt cả u, trói nốt cả Dần nữa đấy.</a:t>
            </a:r>
          </a:p>
          <a:p>
            <a:pPr algn="r"/>
            <a:r>
              <a:rPr lang="vi-VN" sz="3200" dirty="0">
                <a:solidFill>
                  <a:srgbClr val="000000"/>
                </a:solidFill>
                <a:latin typeface="+mj-lt"/>
              </a:rPr>
              <a:t>(Ngô Tất Tố, </a:t>
            </a:r>
            <a:r>
              <a:rPr lang="vi-VN" sz="3200" i="1" dirty="0">
                <a:solidFill>
                  <a:srgbClr val="000000"/>
                </a:solidFill>
                <a:latin typeface="+mj-lt"/>
              </a:rPr>
              <a:t>Tắt đèn</a:t>
            </a:r>
            <a:r>
              <a:rPr lang="vi-VN" sz="3200" dirty="0">
                <a:solidFill>
                  <a:srgbClr val="000000"/>
                </a:solidFill>
                <a:latin typeface="+mj-lt"/>
              </a:rPr>
              <a:t>)</a:t>
            </a:r>
          </a:p>
        </p:txBody>
      </p:sp>
    </p:spTree>
    <p:extLst>
      <p:ext uri="{BB962C8B-B14F-4D97-AF65-F5344CB8AC3E}">
        <p14:creationId xmlns:p14="http://schemas.microsoft.com/office/powerpoint/2010/main" val="100389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4" name="矩形 1">
            <a:extLst>
              <a:ext uri="{FF2B5EF4-FFF2-40B4-BE49-F238E27FC236}">
                <a16:creationId xmlns:a16="http://schemas.microsoft.com/office/drawing/2014/main" id="{DDDF5AAF-95B9-4B5C-BECE-DC315B9B1FC9}"/>
              </a:ext>
            </a:extLst>
          </p:cNvPr>
          <p:cNvSpPr/>
          <p:nvPr/>
        </p:nvSpPr>
        <p:spPr>
          <a:xfrm>
            <a:off x="0" y="0"/>
            <a:ext cx="12192000" cy="4114800"/>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文本框 3">
            <a:extLst>
              <a:ext uri="{FF2B5EF4-FFF2-40B4-BE49-F238E27FC236}">
                <a16:creationId xmlns:a16="http://schemas.microsoft.com/office/drawing/2014/main" id="{0A961120-AB22-4213-8C1B-E39CD9C23BDF}"/>
              </a:ext>
            </a:extLst>
          </p:cNvPr>
          <p:cNvSpPr txBox="1"/>
          <p:nvPr/>
        </p:nvSpPr>
        <p:spPr>
          <a:xfrm>
            <a:off x="4171860" y="412055"/>
            <a:ext cx="3848277" cy="923330"/>
          </a:xfrm>
          <a:prstGeom prst="rect">
            <a:avLst/>
          </a:prstGeom>
          <a:noFill/>
        </p:spPr>
        <p:txBody>
          <a:bodyPr wrap="square" rtlCol="0">
            <a:spAutoFit/>
          </a:bodyPr>
          <a:lstStyle/>
          <a:p>
            <a:pPr algn="ctr"/>
            <a:r>
              <a:rPr lang="en-US" altLang="zh-CN" sz="5400" dirty="0">
                <a:solidFill>
                  <a:srgbClr val="FF0000"/>
                </a:solidFill>
                <a:latin typeface="Times New Roman" panose="02020603050405020304" pitchFamily="18" charset="0"/>
                <a:cs typeface="Times New Roman" panose="02020603050405020304" pitchFamily="18" charset="0"/>
              </a:rPr>
              <a:t>CÂU GHÉP</a:t>
            </a:r>
            <a:endParaRPr lang="zh-CN" altLang="en-US" sz="5400" dirty="0">
              <a:solidFill>
                <a:srgbClr val="FF0000"/>
              </a:solidFill>
              <a:latin typeface="Times New Roman" panose="02020603050405020304" pitchFamily="18" charset="0"/>
              <a:cs typeface="Times New Roman" panose="02020603050405020304" pitchFamily="18" charset="0"/>
            </a:endParaRPr>
          </a:p>
        </p:txBody>
      </p:sp>
      <p:sp>
        <p:nvSpPr>
          <p:cNvPr id="12" name="矩形 7">
            <a:extLst>
              <a:ext uri="{FF2B5EF4-FFF2-40B4-BE49-F238E27FC236}">
                <a16:creationId xmlns:a16="http://schemas.microsoft.com/office/drawing/2014/main" id="{B7D9E7C2-39B2-4BCC-83F3-CE40C303A6C2}"/>
              </a:ext>
            </a:extLst>
          </p:cNvPr>
          <p:cNvSpPr/>
          <p:nvPr/>
        </p:nvSpPr>
        <p:spPr>
          <a:xfrm>
            <a:off x="383408" y="1790700"/>
            <a:ext cx="2626492"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0000"/>
                </a:solidFill>
                <a:latin typeface="+mj-lt"/>
              </a:rPr>
              <a:t>U van Dần</a:t>
            </a:r>
            <a:r>
              <a:rPr lang="vi-VN" sz="3600" dirty="0">
                <a:solidFill>
                  <a:srgbClr val="FF0000"/>
                </a:solidFill>
                <a:latin typeface="+mj-lt"/>
              </a:rPr>
              <a:t>, </a:t>
            </a:r>
            <a:r>
              <a:rPr lang="vi-VN" sz="3600" dirty="0">
                <a:solidFill>
                  <a:srgbClr val="000000"/>
                </a:solidFill>
                <a:latin typeface="+mj-lt"/>
              </a:rPr>
              <a:t>u lạy Dần!</a:t>
            </a:r>
            <a:endParaRPr lang="zh-CN" altLang="en-US" sz="3600" dirty="0">
              <a:solidFill>
                <a:schemeClr val="tx1"/>
              </a:solidFill>
              <a:latin typeface="+mj-lt"/>
            </a:endParaRPr>
          </a:p>
        </p:txBody>
      </p:sp>
      <p:sp>
        <p:nvSpPr>
          <p:cNvPr id="13" name="矩形 8">
            <a:extLst>
              <a:ext uri="{FF2B5EF4-FFF2-40B4-BE49-F238E27FC236}">
                <a16:creationId xmlns:a16="http://schemas.microsoft.com/office/drawing/2014/main" id="{DD25DCF7-4368-48AC-9634-E5F31CF5EBEA}"/>
              </a:ext>
            </a:extLst>
          </p:cNvPr>
          <p:cNvSpPr/>
          <p:nvPr/>
        </p:nvSpPr>
        <p:spPr>
          <a:xfrm>
            <a:off x="3304685" y="1790700"/>
            <a:ext cx="2612070"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0000"/>
                </a:solidFill>
                <a:latin typeface="+mj-lt"/>
              </a:rPr>
              <a:t>Chị con có đi</a:t>
            </a:r>
            <a:r>
              <a:rPr lang="vi-VN" sz="3600" dirty="0">
                <a:solidFill>
                  <a:srgbClr val="FF0000"/>
                </a:solidFill>
                <a:latin typeface="+mj-lt"/>
              </a:rPr>
              <a:t>,</a:t>
            </a:r>
            <a:r>
              <a:rPr lang="vi-VN" sz="3600" dirty="0">
                <a:solidFill>
                  <a:srgbClr val="000000"/>
                </a:solidFill>
                <a:latin typeface="+mj-lt"/>
              </a:rPr>
              <a:t> u mới có tiền nộp sưu</a:t>
            </a:r>
            <a:r>
              <a:rPr lang="vi-VN" sz="3600" dirty="0">
                <a:solidFill>
                  <a:srgbClr val="FF0000"/>
                </a:solidFill>
                <a:latin typeface="+mj-lt"/>
              </a:rPr>
              <a:t>,</a:t>
            </a:r>
            <a:r>
              <a:rPr lang="vi-VN" sz="3600" dirty="0">
                <a:solidFill>
                  <a:srgbClr val="000000"/>
                </a:solidFill>
                <a:latin typeface="+mj-lt"/>
              </a:rPr>
              <a:t> thầy Dần mới được về với Dần chứ!</a:t>
            </a:r>
            <a:endParaRPr lang="zh-CN" altLang="en-US" sz="3600" dirty="0">
              <a:solidFill>
                <a:schemeClr val="tx1"/>
              </a:solidFill>
              <a:latin typeface="+mj-lt"/>
            </a:endParaRPr>
          </a:p>
        </p:txBody>
      </p:sp>
      <p:sp>
        <p:nvSpPr>
          <p:cNvPr id="14" name="矩形 9">
            <a:extLst>
              <a:ext uri="{FF2B5EF4-FFF2-40B4-BE49-F238E27FC236}">
                <a16:creationId xmlns:a16="http://schemas.microsoft.com/office/drawing/2014/main" id="{FA2A4D25-A912-4634-99FB-ADCBE4497E6D}"/>
              </a:ext>
            </a:extLst>
          </p:cNvPr>
          <p:cNvSpPr/>
          <p:nvPr/>
        </p:nvSpPr>
        <p:spPr>
          <a:xfrm>
            <a:off x="6274628" y="1790700"/>
            <a:ext cx="2612070"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0000"/>
                </a:solidFill>
                <a:latin typeface="+mj-lt"/>
              </a:rPr>
              <a:t>Sáng ngày người ta đánh trói thầy Dần như thế</a:t>
            </a:r>
            <a:r>
              <a:rPr lang="vi-VN" sz="3600" dirty="0">
                <a:solidFill>
                  <a:srgbClr val="FF0000"/>
                </a:solidFill>
                <a:latin typeface="+mj-lt"/>
              </a:rPr>
              <a:t>,</a:t>
            </a:r>
            <a:r>
              <a:rPr lang="vi-VN" sz="3600" dirty="0">
                <a:solidFill>
                  <a:srgbClr val="000000"/>
                </a:solidFill>
                <a:latin typeface="+mj-lt"/>
              </a:rPr>
              <a:t> Dần có thương không.</a:t>
            </a:r>
            <a:endParaRPr lang="zh-CN" altLang="en-US" sz="3600" dirty="0">
              <a:solidFill>
                <a:schemeClr val="tx1"/>
              </a:solidFill>
              <a:latin typeface="+mj-lt"/>
            </a:endParaRPr>
          </a:p>
        </p:txBody>
      </p:sp>
      <p:sp>
        <p:nvSpPr>
          <p:cNvPr id="19" name="矩形 14">
            <a:extLst>
              <a:ext uri="{FF2B5EF4-FFF2-40B4-BE49-F238E27FC236}">
                <a16:creationId xmlns:a16="http://schemas.microsoft.com/office/drawing/2014/main" id="{65E414B9-F601-4436-B866-A6375ACB2F2A}"/>
              </a:ext>
            </a:extLst>
          </p:cNvPr>
          <p:cNvSpPr/>
          <p:nvPr/>
        </p:nvSpPr>
        <p:spPr>
          <a:xfrm>
            <a:off x="9211514" y="1790700"/>
            <a:ext cx="2612070"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FF0000"/>
                </a:solidFill>
                <a:latin typeface="+mj-lt"/>
              </a:rPr>
              <a:t>Nếu</a:t>
            </a:r>
            <a:r>
              <a:rPr lang="vi-VN" sz="3600" dirty="0">
                <a:solidFill>
                  <a:srgbClr val="000000"/>
                </a:solidFill>
                <a:latin typeface="+mj-lt"/>
              </a:rPr>
              <a:t> Dần không buông chị ra</a:t>
            </a:r>
            <a:r>
              <a:rPr lang="vi-VN" sz="3600" dirty="0">
                <a:solidFill>
                  <a:srgbClr val="FF0000"/>
                </a:solidFill>
                <a:latin typeface="+mj-lt"/>
              </a:rPr>
              <a:t>,</a:t>
            </a:r>
            <a:r>
              <a:rPr lang="vi-VN" sz="3600" dirty="0">
                <a:solidFill>
                  <a:srgbClr val="000000"/>
                </a:solidFill>
                <a:latin typeface="+mj-lt"/>
              </a:rPr>
              <a:t> chốc nữa ông lí vào đây</a:t>
            </a:r>
            <a:r>
              <a:rPr lang="vi-VN" sz="3600" dirty="0">
                <a:solidFill>
                  <a:srgbClr val="FF0000"/>
                </a:solidFill>
                <a:latin typeface="+mj-lt"/>
              </a:rPr>
              <a:t>,</a:t>
            </a:r>
            <a:r>
              <a:rPr lang="vi-VN" sz="3600" dirty="0">
                <a:solidFill>
                  <a:srgbClr val="000000"/>
                </a:solidFill>
                <a:latin typeface="+mj-lt"/>
              </a:rPr>
              <a:t> ông ấy trói nốt cả u, trói nốt cả Dần nữa đấy.</a:t>
            </a:r>
          </a:p>
        </p:txBody>
      </p:sp>
    </p:spTree>
    <p:extLst>
      <p:ext uri="{BB962C8B-B14F-4D97-AF65-F5344CB8AC3E}">
        <p14:creationId xmlns:p14="http://schemas.microsoft.com/office/powerpoint/2010/main" val="30885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2">
            <a:extLst>
              <a:ext uri="{FF2B5EF4-FFF2-40B4-BE49-F238E27FC236}">
                <a16:creationId xmlns:a16="http://schemas.microsoft.com/office/drawing/2014/main" id="{0DAEA6F7-AD42-43B3-BB55-82958BB841AA}"/>
              </a:ext>
            </a:extLst>
          </p:cNvPr>
          <p:cNvSpPr/>
          <p:nvPr/>
        </p:nvSpPr>
        <p:spPr>
          <a:xfrm>
            <a:off x="1097281"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4397829" y="2151727"/>
            <a:ext cx="6242462" cy="64633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36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II. CÁCH NỐI CÁC VẾ CÂU</a:t>
            </a:r>
            <a:endParaRPr lang="zh-CN" altLang="en-US" sz="3600" dirty="0">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40282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5" name="等腰三角形 1">
            <a:extLst>
              <a:ext uri="{FF2B5EF4-FFF2-40B4-BE49-F238E27FC236}">
                <a16:creationId xmlns:a16="http://schemas.microsoft.com/office/drawing/2014/main" id="{734C355E-18CD-4E63-896B-3193EA5EC41B}"/>
              </a:ext>
            </a:extLst>
          </p:cNvPr>
          <p:cNvSpPr/>
          <p:nvPr/>
        </p:nvSpPr>
        <p:spPr>
          <a:xfrm rot="3565964">
            <a:off x="582258" y="-501067"/>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等腰三角形 2">
            <a:extLst>
              <a:ext uri="{FF2B5EF4-FFF2-40B4-BE49-F238E27FC236}">
                <a16:creationId xmlns:a16="http://schemas.microsoft.com/office/drawing/2014/main" id="{0AA43A7D-7736-490C-A725-AB72D3BB776E}"/>
              </a:ext>
            </a:extLst>
          </p:cNvPr>
          <p:cNvSpPr/>
          <p:nvPr/>
        </p:nvSpPr>
        <p:spPr>
          <a:xfrm rot="3565964">
            <a:off x="1628511" y="-386104"/>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等腰三角形 1">
            <a:extLst>
              <a:ext uri="{FF2B5EF4-FFF2-40B4-BE49-F238E27FC236}">
                <a16:creationId xmlns:a16="http://schemas.microsoft.com/office/drawing/2014/main" id="{59DD04AE-000F-4EC0-B8FC-BFEDAF497965}"/>
              </a:ext>
            </a:extLst>
          </p:cNvPr>
          <p:cNvSpPr/>
          <p:nvPr/>
        </p:nvSpPr>
        <p:spPr>
          <a:xfrm rot="3565964">
            <a:off x="9835252" y="-488368"/>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等腰三角形 2">
            <a:extLst>
              <a:ext uri="{FF2B5EF4-FFF2-40B4-BE49-F238E27FC236}">
                <a16:creationId xmlns:a16="http://schemas.microsoft.com/office/drawing/2014/main" id="{F1E16899-2DA7-45F5-B20B-A4745B2BFC6D}"/>
              </a:ext>
            </a:extLst>
          </p:cNvPr>
          <p:cNvSpPr/>
          <p:nvPr/>
        </p:nvSpPr>
        <p:spPr>
          <a:xfrm rot="3565964">
            <a:off x="9137747" y="-373405"/>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4">
            <a:extLst>
              <a:ext uri="{FF2B5EF4-FFF2-40B4-BE49-F238E27FC236}">
                <a16:creationId xmlns:a16="http://schemas.microsoft.com/office/drawing/2014/main" id="{2733CF7E-1F1A-4B9A-8F6F-5404BF54AABD}"/>
              </a:ext>
            </a:extLst>
          </p:cNvPr>
          <p:cNvSpPr txBox="1"/>
          <p:nvPr/>
        </p:nvSpPr>
        <p:spPr>
          <a:xfrm>
            <a:off x="2728571" y="983565"/>
            <a:ext cx="6734855"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dirty="0">
                <a:solidFill>
                  <a:srgbClr val="F57B95"/>
                </a:solidFill>
                <a:latin typeface="Times New Roman" panose="02020603050405020304" pitchFamily="18" charset="0"/>
                <a:ea typeface="微软雅黑" pitchFamily="34" charset="-122"/>
                <a:cs typeface="Times New Roman" panose="02020603050405020304" pitchFamily="18" charset="0"/>
              </a:rPr>
              <a:t>CÙNG SUY NGẪM</a:t>
            </a:r>
            <a:endParaRPr lang="zh-CN" altLang="en-US" sz="6000" dirty="0">
              <a:solidFill>
                <a:srgbClr val="F57B95"/>
              </a:solidFill>
              <a:latin typeface="Times New Roman" panose="02020603050405020304" pitchFamily="18" charset="0"/>
              <a:ea typeface="微软雅黑" pitchFamily="34" charset="-122"/>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F402C02-255F-4475-B3AC-762353866C8F}"/>
              </a:ext>
            </a:extLst>
          </p:cNvPr>
          <p:cNvSpPr/>
          <p:nvPr/>
        </p:nvSpPr>
        <p:spPr>
          <a:xfrm>
            <a:off x="622299" y="2732060"/>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Đọc</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ngữ</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liệu</a:t>
            </a:r>
            <a:r>
              <a:rPr lang="en-US" sz="3800" dirty="0">
                <a:solidFill>
                  <a:schemeClr val="tx1"/>
                </a:solidFill>
                <a:latin typeface="Times New Roman" panose="02020603050405020304" pitchFamily="18" charset="0"/>
                <a:cs typeface="Times New Roman" panose="02020603050405020304" pitchFamily="18" charset="0"/>
              </a:rPr>
              <a:t> </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880F7FB-6392-4C92-90A4-F49D4972ACDB}"/>
              </a:ext>
            </a:extLst>
          </p:cNvPr>
          <p:cNvSpPr/>
          <p:nvPr/>
        </p:nvSpPr>
        <p:spPr>
          <a:xfrm>
            <a:off x="4544651"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Nối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câu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ghép</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với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cách</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nối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các</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vế</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câu</a:t>
            </a:r>
            <a:r>
              <a:rPr lang="en-US" sz="3800" dirty="0">
                <a:solidFill>
                  <a:schemeClr val="tx1"/>
                </a:solidFill>
                <a:latin typeface="Times New Roman" panose="02020603050405020304" pitchFamily="18" charset="0"/>
                <a:cs typeface="Times New Roman" panose="02020603050405020304" pitchFamily="18" charset="0"/>
              </a:rPr>
              <a:t> </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F52A1B9-D803-4845-8C8E-D811FD112738}"/>
              </a:ext>
            </a:extLst>
          </p:cNvPr>
          <p:cNvSpPr/>
          <p:nvPr/>
        </p:nvSpPr>
        <p:spPr>
          <a:xfrm>
            <a:off x="8396168"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Trình</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bày</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kết</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quả</a:t>
            </a:r>
            <a:endParaRPr lang="en-SG" sz="3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1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P spid="3"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3" name="Rectangle: Rounded Corners 2">
            <a:extLst>
              <a:ext uri="{FF2B5EF4-FFF2-40B4-BE49-F238E27FC236}">
                <a16:creationId xmlns:a16="http://schemas.microsoft.com/office/drawing/2014/main" id="{09C175F9-7E8F-47F2-B54A-90C41B08AA97}"/>
              </a:ext>
            </a:extLst>
          </p:cNvPr>
          <p:cNvSpPr/>
          <p:nvPr/>
        </p:nvSpPr>
        <p:spPr>
          <a:xfrm>
            <a:off x="7620000" y="997527"/>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5D393E1-812E-400B-97CF-7C678ABB36C6}"/>
              </a:ext>
            </a:extLst>
          </p:cNvPr>
          <p:cNvSpPr/>
          <p:nvPr/>
        </p:nvSpPr>
        <p:spPr>
          <a:xfrm>
            <a:off x="7620000" y="2438400"/>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B4C3946-E9C8-4A74-8822-12D444AFACAA}"/>
              </a:ext>
            </a:extLst>
          </p:cNvPr>
          <p:cNvSpPr/>
          <p:nvPr/>
        </p:nvSpPr>
        <p:spPr>
          <a:xfrm>
            <a:off x="7620000" y="3837710"/>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hô</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ứng</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BC0CC70-E272-4E92-9BB0-64041B6B0F50}"/>
              </a:ext>
            </a:extLst>
          </p:cNvPr>
          <p:cNvSpPr/>
          <p:nvPr/>
        </p:nvSpPr>
        <p:spPr>
          <a:xfrm>
            <a:off x="7620000" y="5278583"/>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dấu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46A8608-DDE8-4BBA-AD6F-88AB06241B6D}"/>
              </a:ext>
            </a:extLst>
          </p:cNvPr>
          <p:cNvSpPr/>
          <p:nvPr/>
        </p:nvSpPr>
        <p:spPr>
          <a:xfrm>
            <a:off x="241300" y="296715"/>
            <a:ext cx="6362700" cy="98829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00"/>
                </a:solidFill>
                <a:latin typeface="Times New Roman" panose="02020603050405020304" pitchFamily="18" charset="0"/>
                <a:cs typeface="Times New Roman" panose="02020603050405020304" pitchFamily="18" charset="0"/>
              </a:rPr>
              <a:t>Vì</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mưa</a:t>
            </a:r>
            <a:r>
              <a:rPr lang="en-US" sz="2800" b="1" dirty="0">
                <a:solidFill>
                  <a:srgbClr val="000000"/>
                </a:solidFill>
                <a:latin typeface="Times New Roman" panose="02020603050405020304" pitchFamily="18" charset="0"/>
                <a:cs typeface="Times New Roman" panose="02020603050405020304" pitchFamily="18" charset="0"/>
              </a:rPr>
              <a:t> to </a:t>
            </a:r>
            <a:r>
              <a:rPr lang="en-US" sz="2800" b="1" dirty="0" err="1">
                <a:solidFill>
                  <a:srgbClr val="000000"/>
                </a:solidFill>
                <a:latin typeface="Times New Roman" panose="02020603050405020304" pitchFamily="18" charset="0"/>
                <a:cs typeface="Times New Roman" panose="02020603050405020304" pitchFamily="18" charset="0"/>
              </a:rPr>
              <a:t>nên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đường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trơn</a:t>
            </a:r>
            <a:r>
              <a:rPr lang="en-US" sz="2800" b="1" dirty="0">
                <a:solidFill>
                  <a:srgbClr val="000066"/>
                </a:solidFill>
                <a:latin typeface="Times New Roman" panose="02020603050405020304" pitchFamily="18" charset="0"/>
                <a:cs typeface="Times New Roman" panose="02020603050405020304" pitchFamily="18" charset="0"/>
              </a:rPr>
              <a:t>.</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30C134B-9179-4E19-B2C0-388258A3FD1E}"/>
              </a:ext>
            </a:extLst>
          </p:cNvPr>
          <p:cNvSpPr/>
          <p:nvPr/>
        </p:nvSpPr>
        <p:spPr>
          <a:xfrm>
            <a:off x="241300" y="1587498"/>
            <a:ext cx="6362700" cy="12330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im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lặng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cúi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đầu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xuống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đất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lòng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thắt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lại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khóe</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mắt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đã</a:t>
            </a:r>
            <a:r>
              <a:rPr lang="en-US" altLang="en-US" sz="2800" b="1" dirty="0">
                <a:solidFill>
                  <a:srgbClr val="000000"/>
                </a:solidFill>
                <a:latin typeface="Times New Roman" panose="02020603050405020304" pitchFamily="18" charset="0"/>
                <a:cs typeface="Times New Roman" panose="02020603050405020304" pitchFamily="18" charset="0"/>
              </a:rPr>
              <a:t> cay </a:t>
            </a:r>
            <a:r>
              <a:rPr lang="en-US" altLang="en-US" sz="2800" b="1" dirty="0" err="1">
                <a:solidFill>
                  <a:srgbClr val="000000"/>
                </a:solidFill>
                <a:latin typeface="Times New Roman" panose="02020603050405020304" pitchFamily="18" charset="0"/>
                <a:cs typeface="Times New Roman" panose="02020603050405020304" pitchFamily="18" charset="0"/>
              </a:rPr>
              <a:t>cay</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VnArial Narrow" panose="020B7200000000000000" pitchFamily="34" charset="0"/>
            </a:endParaRPr>
          </a:p>
        </p:txBody>
      </p:sp>
      <p:sp>
        <p:nvSpPr>
          <p:cNvPr id="12" name="Rectangle: Rounded Corners 11">
            <a:extLst>
              <a:ext uri="{FF2B5EF4-FFF2-40B4-BE49-F238E27FC236}">
                <a16:creationId xmlns:a16="http://schemas.microsoft.com/office/drawing/2014/main" id="{1CD592A6-7671-44A1-8B9E-651A00FF1225}"/>
              </a:ext>
            </a:extLst>
          </p:cNvPr>
          <p:cNvSpPr/>
          <p:nvPr/>
        </p:nvSpPr>
        <p:spPr>
          <a:xfrm>
            <a:off x="241299" y="3109188"/>
            <a:ext cx="6362700" cy="98829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lớn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ấy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đẹp</a:t>
            </a:r>
            <a:r>
              <a:rPr lang="en-US" sz="2800" b="1" dirty="0">
                <a:solidFill>
                  <a:schemeClr val="tx1"/>
                </a:solidFill>
                <a:latin typeface="Times New Roman" panose="02020603050405020304" pitchFamily="18" charset="0"/>
                <a:cs typeface="Times New Roman" panose="02020603050405020304" pitchFamily="18" charset="0"/>
              </a:rPr>
              <a:t>.</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EDC2FF4-3AB9-4922-BDED-DB5B4091A59D}"/>
              </a:ext>
            </a:extLst>
          </p:cNvPr>
          <p:cNvSpPr/>
          <p:nvPr/>
        </p:nvSpPr>
        <p:spPr>
          <a:xfrm>
            <a:off x="241299" y="4411519"/>
            <a:ext cx="6362700" cy="98829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 </a:t>
            </a:r>
            <a:r>
              <a:rPr lang="en-US" sz="2800" b="1" dirty="0" err="1">
                <a:solidFill>
                  <a:schemeClr val="tx1"/>
                </a:solidFill>
                <a:latin typeface="Times New Roman" panose="02020603050405020304" pitchFamily="18" charset="0"/>
                <a:cs typeface="Times New Roman" panose="02020603050405020304" pitchFamily="18" charset="0"/>
              </a:rPr>
              <a:t>ngoan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nên</a:t>
            </a:r>
            <a:r>
              <a:rPr lang="en-US" sz="2800" b="1" dirty="0">
                <a:solidFill>
                  <a:schemeClr val="tx1"/>
                </a:solidFill>
                <a:latin typeface="Times New Roman" panose="02020603050405020304" pitchFamily="18" charset="0"/>
                <a:cs typeface="Times New Roman" panose="02020603050405020304" pitchFamily="18" charset="0"/>
              </a:rPr>
              <a:t> đ</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err="1">
                <a:solidFill>
                  <a:schemeClr val="tx1"/>
                </a:solidFill>
                <a:latin typeface="Times New Roman" panose="02020603050405020304" pitchFamily="18" charset="0"/>
                <a:cs typeface="Times New Roman" panose="02020603050405020304" pitchFamily="18" charset="0"/>
              </a:rPr>
              <a:t>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mọi</a:t>
            </a:r>
            <a:r>
              <a:rPr lang="en-US" sz="2800" b="1" dirty="0">
                <a:solidFill>
                  <a:schemeClr val="tx1"/>
                </a:solidFill>
                <a:latin typeface="Times New Roman" panose="02020603050405020304" pitchFamily="18" charset="0"/>
                <a:cs typeface="Times New Roman" panose="02020603050405020304" pitchFamily="18" charset="0"/>
              </a:rPr>
              <a:t> ng</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err="1">
                <a:solidFill>
                  <a:schemeClr val="tx1"/>
                </a:solidFill>
                <a:latin typeface="Times New Roman" panose="02020603050405020304" pitchFamily="18" charset="0"/>
                <a:cs typeface="Times New Roman" panose="02020603050405020304" pitchFamily="18" charset="0"/>
              </a:rPr>
              <a:t>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quý</a:t>
            </a:r>
            <a:r>
              <a:rPr lang="en-US" sz="2800" b="1" dirty="0">
                <a:solidFill>
                  <a:schemeClr val="tx1"/>
                </a:solidFill>
                <a:latin typeface="Times New Roman" panose="02020603050405020304" pitchFamily="18" charset="0"/>
                <a:cs typeface="Times New Roman" panose="02020603050405020304" pitchFamily="18" charset="0"/>
              </a:rPr>
              <a:t>.</a:t>
            </a:r>
            <a:endParaRPr lang="en-SG" sz="28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7AD6296E-92AD-4D10-943A-0C36D587C651}"/>
              </a:ext>
            </a:extLst>
          </p:cNvPr>
          <p:cNvCxnSpPr>
            <a:cxnSpLocks/>
            <a:stCxn id="10" idx="3"/>
            <a:endCxn id="7" idx="1"/>
          </p:cNvCxnSpPr>
          <p:nvPr/>
        </p:nvCxnSpPr>
        <p:spPr>
          <a:xfrm>
            <a:off x="6604000" y="790861"/>
            <a:ext cx="1016000" cy="20423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A6D8442-491E-4416-B687-469FF3CE4D47}"/>
              </a:ext>
            </a:extLst>
          </p:cNvPr>
          <p:cNvCxnSpPr>
            <a:cxnSpLocks/>
            <a:stCxn id="11" idx="3"/>
            <a:endCxn id="9" idx="1"/>
          </p:cNvCxnSpPr>
          <p:nvPr/>
        </p:nvCxnSpPr>
        <p:spPr>
          <a:xfrm>
            <a:off x="6604000" y="2204030"/>
            <a:ext cx="1016000" cy="34694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5C95A-608F-4B20-9613-D19C3A6B0C64}"/>
              </a:ext>
            </a:extLst>
          </p:cNvPr>
          <p:cNvCxnSpPr>
            <a:cxnSpLocks/>
            <a:stCxn id="12" idx="3"/>
            <a:endCxn id="8" idx="1"/>
          </p:cNvCxnSpPr>
          <p:nvPr/>
        </p:nvCxnSpPr>
        <p:spPr>
          <a:xfrm>
            <a:off x="6603999" y="3603334"/>
            <a:ext cx="1016001" cy="6292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6AAC932-2221-4E70-811C-8AB1C4809976}"/>
              </a:ext>
            </a:extLst>
          </p:cNvPr>
          <p:cNvCxnSpPr>
            <a:cxnSpLocks/>
            <a:stCxn id="13" idx="3"/>
            <a:endCxn id="3" idx="1"/>
          </p:cNvCxnSpPr>
          <p:nvPr/>
        </p:nvCxnSpPr>
        <p:spPr>
          <a:xfrm flipV="1">
            <a:off x="6603999" y="1392381"/>
            <a:ext cx="1016001" cy="35132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par>
                                <p:cTn id="37" presetID="14" presetClass="entr" presetSubtype="1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randombar(horizontal)">
                                      <p:cBhvr>
                                        <p:cTn id="39" dur="500"/>
                                        <p:tgtEl>
                                          <p:spTgt spid="40"/>
                                        </p:tgtEl>
                                      </p:cBhvr>
                                    </p:animEffect>
                                  </p:childTnLst>
                                </p:cTn>
                              </p:par>
                              <p:par>
                                <p:cTn id="40" presetID="14" presetClass="entr" presetSubtype="1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A4E726C7-8A29-4C44-8CAB-BEA445847B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Picture 2" descr="Cover">
            <a:extLst>
              <a:ext uri="{FF2B5EF4-FFF2-40B4-BE49-F238E27FC236}">
                <a16:creationId xmlns:a16="http://schemas.microsoft.com/office/drawing/2014/main" id="{31146FAD-C91E-4F28-8E4F-CDF6FE922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286" y="2248735"/>
            <a:ext cx="2158086" cy="28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EFB42F4A-C059-461C-8E42-2330FDA88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5852" y="3159478"/>
            <a:ext cx="2482659" cy="201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C5CB4CBD-BBA4-4CA0-9A17-1263090F6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5852" y="4377492"/>
            <a:ext cx="2927602" cy="123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EB1ED274-3382-4DC0-BE5E-335B88527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9148" y="2283995"/>
            <a:ext cx="3261634" cy="355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742C2240-DA5A-477E-8A60-26961DFBB3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22" y="1881639"/>
            <a:ext cx="3021510" cy="242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FDDEB8A1-83ED-4852-903B-3B4EFCD446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16" y="2666356"/>
            <a:ext cx="3021511" cy="166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F579AF7B-E9F4-4DFC-B6FD-81C803565B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52" y="3528115"/>
            <a:ext cx="3337163" cy="81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3D8F7F39-1075-4D38-B6D1-852AC37A26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18" y="4059705"/>
            <a:ext cx="3250683" cy="103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5641520A-F1AD-4CC3-A923-6AFC8C0B69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8" y="4112201"/>
            <a:ext cx="3364955" cy="189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6F7A598-F22E-474B-BB71-3096B68EE7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9177" y="2248735"/>
            <a:ext cx="3549971" cy="335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EA2926A5-15A6-4890-AC3B-EC212A43E9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9652" y="832762"/>
            <a:ext cx="3900632" cy="220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3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4" name="矩形 1">
            <a:extLst>
              <a:ext uri="{FF2B5EF4-FFF2-40B4-BE49-F238E27FC236}">
                <a16:creationId xmlns:a16="http://schemas.microsoft.com/office/drawing/2014/main" id="{2E237C30-7596-4D87-AF23-D1DCE850A6AA}"/>
              </a:ext>
            </a:extLst>
          </p:cNvPr>
          <p:cNvSpPr/>
          <p:nvPr/>
        </p:nvSpPr>
        <p:spPr>
          <a:xfrm>
            <a:off x="478971" y="468086"/>
            <a:ext cx="11190515" cy="5932714"/>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grpSp>
        <p:nvGrpSpPr>
          <p:cNvPr id="6" name="组合 2">
            <a:extLst>
              <a:ext uri="{FF2B5EF4-FFF2-40B4-BE49-F238E27FC236}">
                <a16:creationId xmlns:a16="http://schemas.microsoft.com/office/drawing/2014/main" id="{1C1831C0-D3F6-429B-986F-9375A86EA501}"/>
              </a:ext>
            </a:extLst>
          </p:cNvPr>
          <p:cNvGrpSpPr/>
          <p:nvPr/>
        </p:nvGrpSpPr>
        <p:grpSpPr>
          <a:xfrm>
            <a:off x="1455199" y="1603772"/>
            <a:ext cx="9920723" cy="954107"/>
            <a:chOff x="2558220" y="1772814"/>
            <a:chExt cx="9920723" cy="954107"/>
          </a:xfrm>
        </p:grpSpPr>
        <p:sp>
          <p:nvSpPr>
            <p:cNvPr id="7" name="文本框 3">
              <a:extLst>
                <a:ext uri="{FF2B5EF4-FFF2-40B4-BE49-F238E27FC236}">
                  <a16:creationId xmlns:a16="http://schemas.microsoft.com/office/drawing/2014/main" id="{12BF0CE9-C7B8-49FD-A3EE-4DE57D0D233A}"/>
                </a:ext>
              </a:extLst>
            </p:cNvPr>
            <p:cNvSpPr txBox="1">
              <a:spLocks noChangeArrowheads="1"/>
            </p:cNvSpPr>
            <p:nvPr/>
          </p:nvSpPr>
          <p:spPr bwMode="auto">
            <a:xfrm>
              <a:off x="3160420" y="1772814"/>
              <a:ext cx="9318523" cy="954107"/>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dirty="0" err="1">
                  <a:latin typeface="Times New Roman" panose="02020603050405020304" pitchFamily="18" charset="0"/>
                  <a:cs typeface="Times New Roman" panose="02020603050405020304" pitchFamily="18" charset="0"/>
                </a:rPr>
                <a:t>Nếu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đẹp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bao </a:t>
              </a:r>
              <a:r>
                <a:rPr lang="en-US" altLang="en-US" sz="2800" dirty="0" err="1">
                  <a:latin typeface="Times New Roman" panose="02020603050405020304" pitchFamily="18" charset="0"/>
                  <a:cs typeface="Times New Roman" panose="02020603050405020304" pitchFamily="18" charset="0"/>
                </a:rPr>
                <a:t>giờ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dối</a:t>
              </a:r>
              <a:r>
                <a:rPr lang="en-US" altLang="en-US" sz="2800" dirty="0">
                  <a:latin typeface="Times New Roman" panose="02020603050405020304" pitchFamily="18" charset="0"/>
                  <a:cs typeface="Times New Roman" panose="02020603050405020304" pitchFamily="18" charset="0"/>
                </a:rPr>
                <a:t>.</a:t>
              </a:r>
            </a:p>
          </p:txBody>
        </p:sp>
        <p:sp>
          <p:nvSpPr>
            <p:cNvPr id="13" name="椭圆 9">
              <a:extLst>
                <a:ext uri="{FF2B5EF4-FFF2-40B4-BE49-F238E27FC236}">
                  <a16:creationId xmlns:a16="http://schemas.microsoft.com/office/drawing/2014/main" id="{B96889AF-1A37-4BF4-8C4C-130FD7F9ED12}"/>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 Box 10">
            <a:extLst>
              <a:ext uri="{FF2B5EF4-FFF2-40B4-BE49-F238E27FC236}">
                <a16:creationId xmlns:a16="http://schemas.microsoft.com/office/drawing/2014/main" id="{6F3C1728-05ED-4022-856F-02C7E371A157}"/>
              </a:ext>
            </a:extLst>
          </p:cNvPr>
          <p:cNvSpPr txBox="1">
            <a:spLocks noChangeArrowheads="1"/>
          </p:cNvSpPr>
          <p:nvPr/>
        </p:nvSpPr>
        <p:spPr bwMode="auto">
          <a:xfrm>
            <a:off x="511628" y="685201"/>
            <a:ext cx="1114697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400" b="1" dirty="0" err="1">
                <a:solidFill>
                  <a:srgbClr val="FF0000"/>
                </a:solidFill>
              </a:rPr>
              <a:t>Các</a:t>
            </a:r>
            <a:r>
              <a:rPr lang="en-US" altLang="en-US" sz="3400" b="1" dirty="0">
                <a:solidFill>
                  <a:srgbClr val="FF0000"/>
                </a:solidFill>
              </a:rPr>
              <a:t> </a:t>
            </a:r>
            <a:r>
              <a:rPr lang="en-US" altLang="en-US" sz="3400" b="1" dirty="0" err="1">
                <a:solidFill>
                  <a:srgbClr val="FF0000"/>
                </a:solidFill>
              </a:rPr>
              <a:t>vế</a:t>
            </a:r>
            <a:r>
              <a:rPr lang="en-US" altLang="en-US" sz="3400" b="1" dirty="0">
                <a:solidFill>
                  <a:srgbClr val="FF0000"/>
                </a:solidFill>
              </a:rPr>
              <a:t> </a:t>
            </a:r>
            <a:r>
              <a:rPr lang="en-US" altLang="en-US" sz="3400" b="1" dirty="0" err="1">
                <a:solidFill>
                  <a:srgbClr val="FF0000"/>
                </a:solidFill>
              </a:rPr>
              <a:t>trong</a:t>
            </a:r>
            <a:r>
              <a:rPr lang="en-US" altLang="en-US" sz="3400" b="1" dirty="0">
                <a:solidFill>
                  <a:srgbClr val="FF0000"/>
                </a:solidFill>
              </a:rPr>
              <a:t> </a:t>
            </a:r>
            <a:r>
              <a:rPr lang="en-US" altLang="en-US" sz="3400" b="1" dirty="0" err="1">
                <a:solidFill>
                  <a:srgbClr val="FF0000"/>
                </a:solidFill>
              </a:rPr>
              <a:t>những</a:t>
            </a:r>
            <a:r>
              <a:rPr lang="en-US" altLang="en-US" sz="3400" b="1" dirty="0">
                <a:solidFill>
                  <a:srgbClr val="FF0000"/>
                </a:solidFill>
              </a:rPr>
              <a:t> </a:t>
            </a:r>
            <a:r>
              <a:rPr lang="en-US" altLang="en-US" sz="3400" b="1" dirty="0" err="1">
                <a:solidFill>
                  <a:srgbClr val="FF0000"/>
                </a:solidFill>
              </a:rPr>
              <a:t>câu</a:t>
            </a:r>
            <a:r>
              <a:rPr lang="en-US" altLang="en-US" sz="3400" b="1" dirty="0">
                <a:solidFill>
                  <a:srgbClr val="FF0000"/>
                </a:solidFill>
              </a:rPr>
              <a:t> </a:t>
            </a:r>
            <a:r>
              <a:rPr lang="en-US" altLang="en-US" sz="3400" b="1" dirty="0" err="1">
                <a:solidFill>
                  <a:srgbClr val="FF0000"/>
                </a:solidFill>
              </a:rPr>
              <a:t>ghép</a:t>
            </a:r>
            <a:r>
              <a:rPr lang="en-US" altLang="en-US" sz="3400" b="1" dirty="0">
                <a:solidFill>
                  <a:srgbClr val="FF0000"/>
                </a:solidFill>
              </a:rPr>
              <a:t> </a:t>
            </a:r>
            <a:r>
              <a:rPr lang="en-US" altLang="en-US" sz="3400" b="1" dirty="0" err="1">
                <a:solidFill>
                  <a:srgbClr val="FF0000"/>
                </a:solidFill>
              </a:rPr>
              <a:t>sau</a:t>
            </a:r>
            <a:r>
              <a:rPr lang="en-US" altLang="en-US" sz="3400" b="1" dirty="0">
                <a:solidFill>
                  <a:srgbClr val="FF0000"/>
                </a:solidFill>
              </a:rPr>
              <a:t> </a:t>
            </a:r>
            <a:r>
              <a:rPr lang="en-US" altLang="en-US" sz="3400" b="1" dirty="0" err="1">
                <a:solidFill>
                  <a:srgbClr val="FF0000"/>
                </a:solidFill>
              </a:rPr>
              <a:t>được</a:t>
            </a:r>
            <a:r>
              <a:rPr lang="en-US" altLang="en-US" sz="3400" b="1" dirty="0">
                <a:solidFill>
                  <a:srgbClr val="FF0000"/>
                </a:solidFill>
              </a:rPr>
              <a:t> </a:t>
            </a:r>
            <a:r>
              <a:rPr lang="en-US" altLang="en-US" sz="3400" b="1" dirty="0" err="1">
                <a:solidFill>
                  <a:srgbClr val="FF0000"/>
                </a:solidFill>
              </a:rPr>
              <a:t>nối</a:t>
            </a:r>
            <a:r>
              <a:rPr lang="en-US" altLang="en-US" sz="3400" b="1" dirty="0">
                <a:solidFill>
                  <a:srgbClr val="FF0000"/>
                </a:solidFill>
              </a:rPr>
              <a:t> </a:t>
            </a:r>
            <a:r>
              <a:rPr lang="en-US" altLang="en-US" sz="3400" b="1" dirty="0" err="1">
                <a:solidFill>
                  <a:srgbClr val="FF0000"/>
                </a:solidFill>
              </a:rPr>
              <a:t>bằng</a:t>
            </a:r>
            <a:r>
              <a:rPr lang="en-US" altLang="en-US" sz="3400" b="1" dirty="0">
                <a:solidFill>
                  <a:srgbClr val="FF0000"/>
                </a:solidFill>
              </a:rPr>
              <a:t> </a:t>
            </a:r>
            <a:r>
              <a:rPr lang="en-US" altLang="en-US" sz="3400" b="1" dirty="0" err="1">
                <a:solidFill>
                  <a:srgbClr val="FF0000"/>
                </a:solidFill>
              </a:rPr>
              <a:t>cách</a:t>
            </a:r>
            <a:r>
              <a:rPr lang="en-US" altLang="en-US" sz="3400" b="1" dirty="0">
                <a:solidFill>
                  <a:srgbClr val="FF0000"/>
                </a:solidFill>
              </a:rPr>
              <a:t> </a:t>
            </a:r>
            <a:r>
              <a:rPr lang="en-US" altLang="en-US" sz="3400" b="1" dirty="0" err="1">
                <a:solidFill>
                  <a:srgbClr val="FF0000"/>
                </a:solidFill>
              </a:rPr>
              <a:t>nào</a:t>
            </a:r>
            <a:r>
              <a:rPr lang="en-US" altLang="en-US" sz="3400" b="1" dirty="0">
                <a:solidFill>
                  <a:srgbClr val="FF0000"/>
                </a:solidFill>
              </a:rPr>
              <a:t>?</a:t>
            </a:r>
          </a:p>
        </p:txBody>
      </p:sp>
      <p:grpSp>
        <p:nvGrpSpPr>
          <p:cNvPr id="20" name="组合 2">
            <a:extLst>
              <a:ext uri="{FF2B5EF4-FFF2-40B4-BE49-F238E27FC236}">
                <a16:creationId xmlns:a16="http://schemas.microsoft.com/office/drawing/2014/main" id="{3AFCAFDB-AD65-411D-BCD8-A4B28A6837C6}"/>
              </a:ext>
            </a:extLst>
          </p:cNvPr>
          <p:cNvGrpSpPr/>
          <p:nvPr/>
        </p:nvGrpSpPr>
        <p:grpSpPr>
          <a:xfrm>
            <a:off x="1466085" y="2725752"/>
            <a:ext cx="8846174" cy="523220"/>
            <a:chOff x="2558220" y="1736831"/>
            <a:chExt cx="8846174" cy="523220"/>
          </a:xfrm>
        </p:grpSpPr>
        <p:sp>
          <p:nvSpPr>
            <p:cNvPr id="21" name="文本框 3">
              <a:extLst>
                <a:ext uri="{FF2B5EF4-FFF2-40B4-BE49-F238E27FC236}">
                  <a16:creationId xmlns:a16="http://schemas.microsoft.com/office/drawing/2014/main" id="{32FF439D-18C0-4381-A0C2-829D200F0602}"/>
                </a:ext>
              </a:extLst>
            </p:cNvPr>
            <p:cNvSpPr txBox="1">
              <a:spLocks noChangeArrowheads="1"/>
            </p:cNvSpPr>
            <p:nvPr/>
          </p:nvSpPr>
          <p:spPr bwMode="auto">
            <a:xfrm>
              <a:off x="3160421" y="1736831"/>
              <a:ext cx="8243973"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dirty="0" err="1">
                  <a:latin typeface="Times New Roman" panose="02020603050405020304" pitchFamily="18" charset="0"/>
                  <a:cs typeface="Times New Roman" panose="02020603050405020304" pitchFamily="18" charset="0"/>
                </a:rPr>
                <a:t>Mẹ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lì</a:t>
              </a:r>
              <a:r>
                <a:rPr lang="en-US" altLang="en-US" sz="2800" dirty="0">
                  <a:latin typeface="Times New Roman" panose="02020603050405020304" pitchFamily="18" charset="0"/>
                  <a:cs typeface="Times New Roman" panose="02020603050405020304" pitchFamily="18" charset="0"/>
                </a:rPr>
                <a:t> ra.</a:t>
              </a:r>
            </a:p>
          </p:txBody>
        </p:sp>
        <p:sp>
          <p:nvSpPr>
            <p:cNvPr id="22" name="椭圆 9">
              <a:extLst>
                <a:ext uri="{FF2B5EF4-FFF2-40B4-BE49-F238E27FC236}">
                  <a16:creationId xmlns:a16="http://schemas.microsoft.com/office/drawing/2014/main" id="{12FCF515-53DF-4E40-82C0-FF632E97574A}"/>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
            <a:extLst>
              <a:ext uri="{FF2B5EF4-FFF2-40B4-BE49-F238E27FC236}">
                <a16:creationId xmlns:a16="http://schemas.microsoft.com/office/drawing/2014/main" id="{6D98434A-B187-4E89-974E-4E36F7E4908F}"/>
              </a:ext>
            </a:extLst>
          </p:cNvPr>
          <p:cNvGrpSpPr/>
          <p:nvPr/>
        </p:nvGrpSpPr>
        <p:grpSpPr>
          <a:xfrm>
            <a:off x="1476972" y="3820410"/>
            <a:ext cx="9103943" cy="523220"/>
            <a:chOff x="2558220" y="1736831"/>
            <a:chExt cx="9103943" cy="523220"/>
          </a:xfrm>
        </p:grpSpPr>
        <p:sp>
          <p:nvSpPr>
            <p:cNvPr id="24" name="文本框 3">
              <a:extLst>
                <a:ext uri="{FF2B5EF4-FFF2-40B4-BE49-F238E27FC236}">
                  <a16:creationId xmlns:a16="http://schemas.microsoft.com/office/drawing/2014/main" id="{FDA9D391-D030-450C-93DC-0C16DFDE4B2B}"/>
                </a:ext>
              </a:extLst>
            </p:cNvPr>
            <p:cNvSpPr txBox="1">
              <a:spLocks noChangeArrowheads="1"/>
            </p:cNvSpPr>
            <p:nvPr/>
          </p:nvSpPr>
          <p:spPr bwMode="auto">
            <a:xfrm>
              <a:off x="3160421" y="1736831"/>
              <a:ext cx="8501742"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bao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cao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25" name="椭圆 9">
              <a:extLst>
                <a:ext uri="{FF2B5EF4-FFF2-40B4-BE49-F238E27FC236}">
                  <a16:creationId xmlns:a16="http://schemas.microsoft.com/office/drawing/2014/main" id="{B2024DDA-65F8-4642-8F44-2BAC2B1D11A4}"/>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 Box 13">
            <a:extLst>
              <a:ext uri="{FF2B5EF4-FFF2-40B4-BE49-F238E27FC236}">
                <a16:creationId xmlns:a16="http://schemas.microsoft.com/office/drawing/2014/main" id="{CF4E427B-3F41-4051-A010-7D89E3F5DA4E}"/>
              </a:ext>
            </a:extLst>
          </p:cNvPr>
          <p:cNvSpPr txBox="1">
            <a:spLocks noChangeArrowheads="1"/>
          </p:cNvSpPr>
          <p:nvPr/>
        </p:nvSpPr>
        <p:spPr bwMode="auto">
          <a:xfrm>
            <a:off x="2920860" y="2251062"/>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sz="2400" dirty="0">
                <a:solidFill>
                  <a:srgbClr val="9933FF"/>
                </a:solidFill>
                <a:sym typeface="Wingdings" panose="05000000000000000000" pitchFamily="2" charset="2"/>
              </a:rPr>
              <a:t></a:t>
            </a:r>
            <a:r>
              <a:rPr lang="en-US" altLang="en-US" sz="2400" dirty="0">
                <a:solidFill>
                  <a:srgbClr val="9933FF"/>
                </a:solidFill>
              </a:rPr>
              <a:t> </a:t>
            </a:r>
            <a:r>
              <a:rPr lang="en-US" altLang="en-US" sz="2400" dirty="0" err="1">
                <a:solidFill>
                  <a:srgbClr val="9933FF"/>
                </a:solidFill>
              </a:rPr>
              <a:t>Nối</a:t>
            </a:r>
            <a:r>
              <a:rPr lang="en-US" altLang="en-US" sz="2400" dirty="0">
                <a:solidFill>
                  <a:srgbClr val="9933FF"/>
                </a:solidFill>
              </a:rPr>
              <a:t> </a:t>
            </a:r>
            <a:r>
              <a:rPr lang="en-US" altLang="en-US" sz="2400" dirty="0" err="1">
                <a:solidFill>
                  <a:srgbClr val="9933FF"/>
                </a:solidFill>
              </a:rPr>
              <a:t>bằng</a:t>
            </a:r>
            <a:r>
              <a:rPr lang="en-US" altLang="en-US" sz="2400" dirty="0">
                <a:solidFill>
                  <a:srgbClr val="9933FF"/>
                </a:solidFill>
              </a:rPr>
              <a:t> </a:t>
            </a:r>
            <a:r>
              <a:rPr lang="en-US" altLang="en-US" sz="2400" dirty="0" err="1">
                <a:solidFill>
                  <a:srgbClr val="9933FF"/>
                </a:solidFill>
              </a:rPr>
              <a:t>một</a:t>
            </a:r>
            <a:r>
              <a:rPr lang="en-US" altLang="en-US" sz="2400" dirty="0">
                <a:solidFill>
                  <a:srgbClr val="9933FF"/>
                </a:solidFill>
              </a:rPr>
              <a:t> </a:t>
            </a:r>
            <a:r>
              <a:rPr lang="en-US" altLang="en-US" sz="2400" dirty="0" err="1">
                <a:solidFill>
                  <a:srgbClr val="9933FF"/>
                </a:solidFill>
              </a:rPr>
              <a:t>cặp</a:t>
            </a:r>
            <a:r>
              <a:rPr lang="en-US" altLang="en-US" sz="2400" dirty="0">
                <a:solidFill>
                  <a:srgbClr val="9933FF"/>
                </a:solidFill>
              </a:rPr>
              <a:t> </a:t>
            </a:r>
            <a:r>
              <a:rPr lang="en-US" altLang="en-US" sz="2400" dirty="0" err="1">
                <a:solidFill>
                  <a:srgbClr val="9933FF"/>
                </a:solidFill>
              </a:rPr>
              <a:t>quan</a:t>
            </a:r>
            <a:r>
              <a:rPr lang="en-US" altLang="en-US" sz="2400" dirty="0">
                <a:solidFill>
                  <a:srgbClr val="9933FF"/>
                </a:solidFill>
              </a:rPr>
              <a:t> </a:t>
            </a:r>
            <a:r>
              <a:rPr lang="en-US" altLang="en-US" sz="2400" dirty="0" err="1">
                <a:solidFill>
                  <a:srgbClr val="9933FF"/>
                </a:solidFill>
              </a:rPr>
              <a:t>hệ</a:t>
            </a:r>
            <a:r>
              <a:rPr lang="en-US" altLang="en-US" sz="2400" dirty="0">
                <a:solidFill>
                  <a:srgbClr val="9933FF"/>
                </a:solidFill>
              </a:rPr>
              <a:t> </a:t>
            </a:r>
            <a:r>
              <a:rPr lang="en-US" altLang="en-US" sz="2400" dirty="0" err="1">
                <a:solidFill>
                  <a:srgbClr val="9933FF"/>
                </a:solidFill>
              </a:rPr>
              <a:t>từ</a:t>
            </a:r>
            <a:r>
              <a:rPr lang="en-US" altLang="en-US" sz="2400" dirty="0">
                <a:solidFill>
                  <a:srgbClr val="9933FF"/>
                </a:solidFill>
              </a:rPr>
              <a:t> </a:t>
            </a:r>
            <a:r>
              <a:rPr lang="en-US" altLang="en-US" sz="2400" i="1" dirty="0">
                <a:solidFill>
                  <a:srgbClr val="9933FF"/>
                </a:solidFill>
              </a:rPr>
              <a:t>“</a:t>
            </a:r>
            <a:r>
              <a:rPr lang="en-US" altLang="en-US" sz="2400" i="1" dirty="0" err="1">
                <a:solidFill>
                  <a:srgbClr val="9933FF"/>
                </a:solidFill>
              </a:rPr>
              <a:t>nếu</a:t>
            </a:r>
            <a:r>
              <a:rPr lang="en-US" altLang="en-US" sz="2400" i="1" dirty="0">
                <a:solidFill>
                  <a:srgbClr val="9933FF"/>
                </a:solidFill>
              </a:rPr>
              <a:t>…</a:t>
            </a:r>
            <a:r>
              <a:rPr lang="en-US" altLang="en-US" sz="2400" i="1" dirty="0" err="1">
                <a:solidFill>
                  <a:srgbClr val="9933FF"/>
                </a:solidFill>
              </a:rPr>
              <a:t>thì</a:t>
            </a:r>
            <a:r>
              <a:rPr lang="en-US" altLang="en-US" sz="2400" i="1" dirty="0">
                <a:solidFill>
                  <a:srgbClr val="9933FF"/>
                </a:solidFill>
              </a:rPr>
              <a:t>”</a:t>
            </a:r>
          </a:p>
        </p:txBody>
      </p:sp>
      <p:sp>
        <p:nvSpPr>
          <p:cNvPr id="30" name="Text Box 16">
            <a:extLst>
              <a:ext uri="{FF2B5EF4-FFF2-40B4-BE49-F238E27FC236}">
                <a16:creationId xmlns:a16="http://schemas.microsoft.com/office/drawing/2014/main" id="{1DADB139-B5DD-41EC-B71C-4D066EDA4A28}"/>
              </a:ext>
            </a:extLst>
          </p:cNvPr>
          <p:cNvSpPr txBox="1">
            <a:spLocks noChangeArrowheads="1"/>
          </p:cNvSpPr>
          <p:nvPr/>
        </p:nvSpPr>
        <p:spPr bwMode="auto">
          <a:xfrm>
            <a:off x="2922515" y="335735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sz="2400" dirty="0">
                <a:solidFill>
                  <a:srgbClr val="9933FF"/>
                </a:solidFill>
                <a:sym typeface="Wingdings" panose="05000000000000000000" pitchFamily="2" charset="2"/>
              </a:rPr>
              <a:t></a:t>
            </a:r>
            <a:r>
              <a:rPr lang="en-US" altLang="en-US" sz="2400" dirty="0">
                <a:solidFill>
                  <a:srgbClr val="9933FF"/>
                </a:solidFill>
              </a:rPr>
              <a:t> </a:t>
            </a:r>
            <a:r>
              <a:rPr lang="en-US" altLang="en-US" sz="2400" dirty="0" err="1">
                <a:solidFill>
                  <a:srgbClr val="9933FF"/>
                </a:solidFill>
              </a:rPr>
              <a:t>Nối</a:t>
            </a:r>
            <a:r>
              <a:rPr lang="en-US" altLang="en-US" sz="2400" dirty="0">
                <a:solidFill>
                  <a:srgbClr val="9933FF"/>
                </a:solidFill>
              </a:rPr>
              <a:t> </a:t>
            </a:r>
            <a:r>
              <a:rPr lang="en-US" altLang="en-US" sz="2400" dirty="0" err="1">
                <a:solidFill>
                  <a:srgbClr val="9933FF"/>
                </a:solidFill>
              </a:rPr>
              <a:t>bằng</a:t>
            </a:r>
            <a:r>
              <a:rPr lang="en-US" altLang="en-US" sz="2400" dirty="0">
                <a:solidFill>
                  <a:srgbClr val="9933FF"/>
                </a:solidFill>
              </a:rPr>
              <a:t> </a:t>
            </a:r>
            <a:r>
              <a:rPr lang="en-US" altLang="en-US" sz="2400" dirty="0" err="1">
                <a:solidFill>
                  <a:srgbClr val="9933FF"/>
                </a:solidFill>
              </a:rPr>
              <a:t>một</a:t>
            </a:r>
            <a:r>
              <a:rPr lang="en-US" altLang="en-US" sz="2400" dirty="0">
                <a:solidFill>
                  <a:srgbClr val="9933FF"/>
                </a:solidFill>
              </a:rPr>
              <a:t> </a:t>
            </a:r>
            <a:r>
              <a:rPr lang="en-US" altLang="en-US" sz="2400" dirty="0" err="1">
                <a:solidFill>
                  <a:srgbClr val="9933FF"/>
                </a:solidFill>
              </a:rPr>
              <a:t>cặp</a:t>
            </a:r>
            <a:r>
              <a:rPr lang="en-US" altLang="en-US" sz="2400" dirty="0">
                <a:solidFill>
                  <a:srgbClr val="9933FF"/>
                </a:solidFill>
              </a:rPr>
              <a:t> </a:t>
            </a:r>
            <a:r>
              <a:rPr lang="en-US" altLang="en-US" sz="2400" dirty="0" err="1">
                <a:solidFill>
                  <a:srgbClr val="9933FF"/>
                </a:solidFill>
              </a:rPr>
              <a:t>phó</a:t>
            </a:r>
            <a:r>
              <a:rPr lang="en-US" altLang="en-US" sz="2400" dirty="0">
                <a:solidFill>
                  <a:srgbClr val="9933FF"/>
                </a:solidFill>
              </a:rPr>
              <a:t> </a:t>
            </a:r>
            <a:r>
              <a:rPr lang="en-US" altLang="en-US" sz="2400" dirty="0" err="1">
                <a:solidFill>
                  <a:srgbClr val="9933FF"/>
                </a:solidFill>
              </a:rPr>
              <a:t>từ</a:t>
            </a:r>
            <a:r>
              <a:rPr lang="en-US" altLang="en-US" sz="2400" dirty="0">
                <a:solidFill>
                  <a:srgbClr val="9933FF"/>
                </a:solidFill>
              </a:rPr>
              <a:t>  </a:t>
            </a:r>
            <a:r>
              <a:rPr lang="en-US" altLang="en-US" sz="2400" i="1" dirty="0">
                <a:solidFill>
                  <a:srgbClr val="9933FF"/>
                </a:solidFill>
              </a:rPr>
              <a:t>“</a:t>
            </a:r>
            <a:r>
              <a:rPr lang="en-US" altLang="en-US" sz="2400" i="1" dirty="0" err="1">
                <a:solidFill>
                  <a:srgbClr val="9933FF"/>
                </a:solidFill>
              </a:rPr>
              <a:t>càng</a:t>
            </a:r>
            <a:r>
              <a:rPr lang="en-US" altLang="en-US" sz="2400" i="1" dirty="0">
                <a:solidFill>
                  <a:srgbClr val="9933FF"/>
                </a:solidFill>
              </a:rPr>
              <a:t>...</a:t>
            </a:r>
            <a:r>
              <a:rPr lang="en-US" altLang="en-US" sz="2400" i="1" dirty="0" err="1">
                <a:solidFill>
                  <a:srgbClr val="9933FF"/>
                </a:solidFill>
              </a:rPr>
              <a:t>càng</a:t>
            </a:r>
            <a:r>
              <a:rPr lang="en-US" altLang="en-US" sz="2400" i="1" dirty="0">
                <a:solidFill>
                  <a:srgbClr val="9933FF"/>
                </a:solidFill>
              </a:rPr>
              <a:t>...” </a:t>
            </a:r>
          </a:p>
        </p:txBody>
      </p:sp>
      <p:sp>
        <p:nvSpPr>
          <p:cNvPr id="31" name="Rectangle 23">
            <a:extLst>
              <a:ext uri="{FF2B5EF4-FFF2-40B4-BE49-F238E27FC236}">
                <a16:creationId xmlns:a16="http://schemas.microsoft.com/office/drawing/2014/main" id="{51BF1217-C226-4E60-96EC-19F138A34DC1}"/>
              </a:ext>
            </a:extLst>
          </p:cNvPr>
          <p:cNvSpPr>
            <a:spLocks noChangeArrowheads="1"/>
          </p:cNvSpPr>
          <p:nvPr/>
        </p:nvSpPr>
        <p:spPr bwMode="auto">
          <a:xfrm>
            <a:off x="2834758" y="4472422"/>
            <a:ext cx="6412333"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srgbClr val="9933FF"/>
                </a:solidFill>
                <a:latin typeface="Times New Roman" panose="02020603050405020304" pitchFamily="18" charset="0"/>
                <a:sym typeface="Wingdings" panose="05000000000000000000" pitchFamily="2" charset="2"/>
              </a:rPr>
              <a:t></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Nối</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bằng</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đại</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từ</a:t>
            </a:r>
            <a:r>
              <a:rPr lang="en-US" altLang="en-US" sz="2400" dirty="0">
                <a:solidFill>
                  <a:srgbClr val="9933FF"/>
                </a:solidFill>
                <a:latin typeface="Times New Roman" panose="02020603050405020304" pitchFamily="18" charset="0"/>
              </a:rPr>
              <a:t>  </a:t>
            </a:r>
            <a:r>
              <a:rPr lang="en-US" altLang="en-US" sz="2400" i="1" dirty="0">
                <a:solidFill>
                  <a:srgbClr val="9933FF"/>
                </a:solidFill>
                <a:latin typeface="Times New Roman" panose="02020603050405020304" pitchFamily="18" charset="0"/>
              </a:rPr>
              <a:t>“…bao </a:t>
            </a:r>
            <a:r>
              <a:rPr lang="en-US" altLang="en-US" sz="2400" i="1" dirty="0" err="1">
                <a:solidFill>
                  <a:srgbClr val="9933FF"/>
                </a:solidFill>
                <a:latin typeface="Times New Roman" panose="02020603050405020304" pitchFamily="18" charset="0"/>
              </a:rPr>
              <a:t>nhiêu</a:t>
            </a:r>
            <a:r>
              <a:rPr lang="en-US" altLang="en-US" sz="2400" i="1" dirty="0">
                <a:solidFill>
                  <a:srgbClr val="9933FF"/>
                </a:solidFill>
                <a:latin typeface="Times New Roman" panose="02020603050405020304" pitchFamily="18" charset="0"/>
              </a:rPr>
              <a:t>… </a:t>
            </a:r>
            <a:r>
              <a:rPr lang="en-US" altLang="en-US" sz="2400" i="1" dirty="0" err="1">
                <a:solidFill>
                  <a:srgbClr val="9933FF"/>
                </a:solidFill>
                <a:latin typeface="Times New Roman" panose="02020603050405020304" pitchFamily="18" charset="0"/>
              </a:rPr>
              <a:t>bấy</a:t>
            </a:r>
            <a:r>
              <a:rPr lang="en-US" altLang="en-US" sz="2400" i="1" dirty="0">
                <a:solidFill>
                  <a:srgbClr val="9933FF"/>
                </a:solidFill>
                <a:latin typeface="Times New Roman" panose="02020603050405020304" pitchFamily="18" charset="0"/>
              </a:rPr>
              <a:t> </a:t>
            </a:r>
            <a:r>
              <a:rPr lang="en-US" altLang="en-US" sz="2400" i="1" dirty="0" err="1">
                <a:solidFill>
                  <a:srgbClr val="9933FF"/>
                </a:solidFill>
                <a:latin typeface="Times New Roman" panose="02020603050405020304" pitchFamily="18" charset="0"/>
              </a:rPr>
              <a:t>nhiêu</a:t>
            </a:r>
            <a:r>
              <a:rPr lang="en-US" altLang="en-US" sz="2400" i="1" dirty="0">
                <a:solidFill>
                  <a:srgbClr val="9933FF"/>
                </a:solidFill>
                <a:latin typeface="Times New Roman" panose="02020603050405020304" pitchFamily="18" charset="0"/>
              </a:rPr>
              <a:t>...” </a:t>
            </a:r>
          </a:p>
        </p:txBody>
      </p:sp>
    </p:spTree>
    <p:extLst>
      <p:ext uri="{BB962C8B-B14F-4D97-AF65-F5344CB8AC3E}">
        <p14:creationId xmlns:p14="http://schemas.microsoft.com/office/powerpoint/2010/main" val="28887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linds(horizont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2">
            <a:extLst>
              <a:ext uri="{FF2B5EF4-FFF2-40B4-BE49-F238E27FC236}">
                <a16:creationId xmlns:a16="http://schemas.microsoft.com/office/drawing/2014/main" id="{0DAEA6F7-AD42-43B3-BB55-82958BB841AA}"/>
              </a:ext>
            </a:extLst>
          </p:cNvPr>
          <p:cNvSpPr/>
          <p:nvPr/>
        </p:nvSpPr>
        <p:spPr>
          <a:xfrm>
            <a:off x="1097281"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4996049" y="1905506"/>
            <a:ext cx="5600700" cy="156966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8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III. </a:t>
            </a:r>
          </a:p>
          <a:p>
            <a:pPr algn="ctr"/>
            <a:r>
              <a:rPr lang="en-US" altLang="zh-CN" sz="48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LUYỆN TẬP</a:t>
            </a:r>
            <a:endParaRPr lang="zh-CN" altLang="en-US" sz="4800" dirty="0">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298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61687" y="817837"/>
            <a:ext cx="539948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51837" y="523104"/>
            <a:ext cx="5979886"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781" y="-38506"/>
            <a:ext cx="692863"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366" y="3036362"/>
            <a:ext cx="1117062"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59366" y="2849170"/>
            <a:ext cx="129516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60513" y="3182998"/>
            <a:ext cx="1227698" cy="1421545"/>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22784" y="3286223"/>
            <a:ext cx="775194" cy="1276563"/>
          </a:xfrm>
          <a:prstGeom prst="rect">
            <a:avLst/>
          </a:prstGeom>
        </p:spPr>
      </p:pic>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58006" y="3286223"/>
            <a:ext cx="549091" cy="1028163"/>
          </a:xfrm>
          <a:prstGeom prst="rect">
            <a:avLst/>
          </a:prstGeom>
        </p:spPr>
      </p:pic>
      <p:pic>
        <p:nvPicPr>
          <p:cNvPr id="27" name="Picture 2" descr="HÃ¬nh áº£nh cÃ³ liÃªn quan"/>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321229" y="-420092"/>
            <a:ext cx="5571949"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9851" y="4105863"/>
            <a:ext cx="3637988" cy="22387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97967" y="4595919"/>
            <a:ext cx="4014924" cy="24707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14928" y="4456602"/>
            <a:ext cx="1255885" cy="2658086"/>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11343" y="-1700892"/>
            <a:ext cx="6890938" cy="30599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324453" y="356509"/>
            <a:ext cx="6056717"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NGÔI NHÀ TÌNH THƯƠNG </a:t>
            </a:r>
          </a:p>
        </p:txBody>
      </p:sp>
      <p:pic>
        <p:nvPicPr>
          <p:cNvPr id="20" name="Picture 19" descr="C:\Users\ADMIN\Desktop\Tai nguyen thiet ke tro choi\Angry birds epic birds\1505573783630 (2).pn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642597" y="5238060"/>
            <a:ext cx="1265902" cy="693082"/>
          </a:xfrm>
          <a:prstGeom prst="rect">
            <a:avLst/>
          </a:prstGeom>
          <a:noFill/>
          <a:extLst>
            <a:ext uri="{909E8E84-426E-40DD-AFC4-6F175D3DCCD1}">
              <a14:hiddenFill xmlns:a14="http://schemas.microsoft.com/office/drawing/2010/main">
                <a:solidFill>
                  <a:srgbClr val="FFFFFF"/>
                </a:solidFill>
              </a14:hiddenFill>
            </a:ext>
          </a:extLst>
        </p:spPr>
      </p:pic>
      <p:pic>
        <p:nvPicPr>
          <p:cNvPr id="2"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501850" y="3496263"/>
            <a:ext cx="609600" cy="609600"/>
          </a:xfrm>
          <a:prstGeom prst="rect">
            <a:avLst/>
          </a:prstGeom>
        </p:spPr>
      </p:pic>
    </p:spTree>
    <p:extLst>
      <p:ext uri="{BB962C8B-B14F-4D97-AF65-F5344CB8AC3E}">
        <p14:creationId xmlns:p14="http://schemas.microsoft.com/office/powerpoint/2010/main" val="25075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5758" numSld="12">
                <p:cTn id="17" repeatCount="indefinite" fill="hold" display="0">
                  <p:stCondLst>
                    <p:cond delay="indefinite"/>
                  </p:stCondLst>
                  <p:endCondLst>
                    <p:cond evt="onStopAudio" delay="0">
                      <p:tgtEl>
                        <p:sldTgt/>
                      </p:tgtEl>
                    </p:cond>
                  </p:endCondLst>
                </p:cTn>
                <p:tgtEl>
                  <p:spTgt spid="2"/>
                </p:tgtEl>
              </p:cMediaNode>
            </p:audio>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52060" y="108060"/>
            <a:ext cx="10968248" cy="7410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75288" y="4804728"/>
            <a:ext cx="1256121" cy="2656226"/>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33013" y="6132842"/>
            <a:ext cx="1339752" cy="642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9459" y="-4151086"/>
            <a:ext cx="9092712" cy="7550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78493" y="271001"/>
            <a:ext cx="7991942" cy="2862322"/>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Trong một trận bão lớn, ngôi nhà</a:t>
            </a:r>
          </a:p>
          <a:p>
            <a:pPr algn="ctr"/>
            <a:r>
              <a:rPr lang="en-US" sz="3600" b="1">
                <a:solidFill>
                  <a:schemeClr val="bg1"/>
                </a:solidFill>
                <a:latin typeface="Times New Roman" panose="02020603050405020304" pitchFamily="18" charset="0"/>
                <a:cs typeface="Times New Roman" panose="02020603050405020304" pitchFamily="18" charset="0"/>
              </a:rPr>
              <a:t>của bác Ba đã bị bão tàn phá.</a:t>
            </a:r>
          </a:p>
          <a:p>
            <a:pPr algn="ctr"/>
            <a:r>
              <a:rPr lang="en-US" sz="3600" b="1">
                <a:solidFill>
                  <a:schemeClr val="bg1"/>
                </a:solidFill>
                <a:latin typeface="Times New Roman" panose="02020603050405020304" pitchFamily="18" charset="0"/>
                <a:cs typeface="Times New Roman" panose="02020603050405020304" pitchFamily="18" charset="0"/>
              </a:rPr>
              <a:t>Các em hãy giúp bác Ba </a:t>
            </a:r>
          </a:p>
          <a:p>
            <a:pPr algn="ctr"/>
            <a:r>
              <a:rPr lang="en-US" sz="3600" b="1">
                <a:solidFill>
                  <a:schemeClr val="bg1"/>
                </a:solidFill>
                <a:latin typeface="Times New Roman" panose="02020603050405020304" pitchFamily="18" charset="0"/>
                <a:cs typeface="Times New Roman" panose="02020603050405020304" pitchFamily="18" charset="0"/>
              </a:rPr>
              <a:t>xây lại ngôi nhà mới bằng cách </a:t>
            </a:r>
          </a:p>
          <a:p>
            <a:pPr algn="ctr"/>
            <a:r>
              <a:rPr lang="en-US" sz="3600" b="1">
                <a:solidFill>
                  <a:schemeClr val="bg1"/>
                </a:solidFill>
                <a:latin typeface="Times New Roman" panose="02020603050405020304" pitchFamily="18" charset="0"/>
                <a:cs typeface="Times New Roman" panose="02020603050405020304" pitchFamily="18" charset="0"/>
              </a:rPr>
              <a:t>trả lời đúng các câu hỏi.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0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3" name="Rectangle 2">
            <a:extLst>
              <a:ext uri="{FF2B5EF4-FFF2-40B4-BE49-F238E27FC236}">
                <a16:creationId xmlns:a16="http://schemas.microsoft.com/office/drawing/2014/main" id="{C53AC4CA-C07B-44CD-9C58-F67288AEB02A}"/>
              </a:ext>
            </a:extLst>
          </p:cNvPr>
          <p:cNvSpPr/>
          <p:nvPr/>
        </p:nvSpPr>
        <p:spPr>
          <a:xfrm>
            <a:off x="5055175" y="334817"/>
            <a:ext cx="1826926" cy="856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p>
        </p:txBody>
      </p:sp>
      <p:sp>
        <p:nvSpPr>
          <p:cNvPr id="5" name="Rectangle 4">
            <a:extLst>
              <a:ext uri="{FF2B5EF4-FFF2-40B4-BE49-F238E27FC236}">
                <a16:creationId xmlns:a16="http://schemas.microsoft.com/office/drawing/2014/main" id="{C36E31C1-2D76-4566-805E-F1D98E998278}"/>
              </a:ext>
            </a:extLst>
          </p:cNvPr>
          <p:cNvSpPr/>
          <p:nvPr/>
        </p:nvSpPr>
        <p:spPr>
          <a:xfrm>
            <a:off x="472929" y="1865744"/>
            <a:ext cx="4582246" cy="685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chemeClr val="accent1"/>
                </a:solidFill>
                <a:latin typeface="Times New Roman" pitchFamily="18" charset="0"/>
                <a:cs typeface="Times New Roman" pitchFamily="18" charset="0"/>
              </a:rPr>
              <a:t>Phân</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loại</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theo</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mục</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đích</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nói</a:t>
            </a:r>
            <a:endParaRPr lang="en-US" sz="2800" b="1" dirty="0">
              <a:solidFill>
                <a:schemeClr val="accent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DFC73E79-6A28-4704-AC47-F72A707CF3C0}"/>
              </a:ext>
            </a:extLst>
          </p:cNvPr>
          <p:cNvSpPr/>
          <p:nvPr/>
        </p:nvSpPr>
        <p:spPr>
          <a:xfrm>
            <a:off x="1349085"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nghi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vấn</a:t>
            </a:r>
            <a:endParaRPr lang="en-US" sz="2400" b="1"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283B363F-EA44-4488-8722-B0B4F2426646}"/>
              </a:ext>
            </a:extLst>
          </p:cNvPr>
          <p:cNvSpPr/>
          <p:nvPr/>
        </p:nvSpPr>
        <p:spPr>
          <a:xfrm>
            <a:off x="270741"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trần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thuật</a:t>
            </a:r>
            <a:endParaRPr lang="en-US" sz="2400" b="1" dirty="0">
              <a:solidFill>
                <a:schemeClr val="tx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1036D69-3957-466A-BDC7-1CC240B8E62A}"/>
              </a:ext>
            </a:extLst>
          </p:cNvPr>
          <p:cNvSpPr/>
          <p:nvPr/>
        </p:nvSpPr>
        <p:spPr>
          <a:xfrm>
            <a:off x="2353323"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cảm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thán</a:t>
            </a:r>
            <a:endParaRPr lang="en-US"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FDD51FD8-755B-4766-B67A-56AA252FE345}"/>
              </a:ext>
            </a:extLst>
          </p:cNvPr>
          <p:cNvSpPr/>
          <p:nvPr/>
        </p:nvSpPr>
        <p:spPr>
          <a:xfrm>
            <a:off x="4502538"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phủ</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định</a:t>
            </a:r>
            <a:endParaRPr lang="en-US" sz="2400" b="1" dirty="0">
              <a:solidFill>
                <a:schemeClr val="tx1"/>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9990B168-7530-4A61-9F41-3DB85BD6C7E2}"/>
              </a:ext>
            </a:extLst>
          </p:cNvPr>
          <p:cNvSpPr/>
          <p:nvPr/>
        </p:nvSpPr>
        <p:spPr>
          <a:xfrm>
            <a:off x="6629835" y="1865743"/>
            <a:ext cx="5089236"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chemeClr val="accent1"/>
                </a:solidFill>
                <a:latin typeface="Times New Roman" pitchFamily="18" charset="0"/>
                <a:cs typeface="Times New Roman" pitchFamily="18" charset="0"/>
              </a:rPr>
              <a:t>Phân</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loại</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theo</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cấu</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tạo</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ngữ</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pháp</a:t>
            </a:r>
            <a:endParaRPr lang="en-US" sz="2800" b="1" dirty="0">
              <a:solidFill>
                <a:schemeClr val="accent1"/>
              </a:solidFill>
              <a:latin typeface="Times New Roman" pitchFamily="18" charset="0"/>
              <a:cs typeface="Times New Roman" pitchFamily="18" charset="0"/>
            </a:endParaRPr>
          </a:p>
        </p:txBody>
      </p:sp>
      <p:cxnSp>
        <p:nvCxnSpPr>
          <p:cNvPr id="11" name="Straight Arrow Connector 10">
            <a:extLst>
              <a:ext uri="{FF2B5EF4-FFF2-40B4-BE49-F238E27FC236}">
                <a16:creationId xmlns:a16="http://schemas.microsoft.com/office/drawing/2014/main" id="{CE16C1A1-010F-4602-AED0-E968B9139F57}"/>
              </a:ext>
            </a:extLst>
          </p:cNvPr>
          <p:cNvCxnSpPr>
            <a:cxnSpLocks/>
            <a:stCxn id="3" idx="1"/>
            <a:endCxn id="5" idx="0"/>
          </p:cNvCxnSpPr>
          <p:nvPr/>
        </p:nvCxnSpPr>
        <p:spPr>
          <a:xfrm flipH="1">
            <a:off x="2764052" y="763153"/>
            <a:ext cx="2291123" cy="11025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5CC558-CB80-4690-84E0-2219B39B1F5C}"/>
              </a:ext>
            </a:extLst>
          </p:cNvPr>
          <p:cNvCxnSpPr>
            <a:cxnSpLocks/>
            <a:stCxn id="3" idx="3"/>
            <a:endCxn id="10" idx="0"/>
          </p:cNvCxnSpPr>
          <p:nvPr/>
        </p:nvCxnSpPr>
        <p:spPr>
          <a:xfrm>
            <a:off x="6882101" y="763153"/>
            <a:ext cx="2292352" cy="11025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9FAED78-73F8-4D36-ADFC-5BFE20BAB779}"/>
              </a:ext>
            </a:extLst>
          </p:cNvPr>
          <p:cNvSpPr/>
          <p:nvPr/>
        </p:nvSpPr>
        <p:spPr>
          <a:xfrm>
            <a:off x="3387554" y="3835400"/>
            <a:ext cx="952262"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cầu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khiến</a:t>
            </a:r>
            <a:endParaRPr lang="en-US" sz="2400" b="1" dirty="0">
              <a:solidFill>
                <a:schemeClr val="tx1"/>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10B095E1-E521-46C0-B868-E0508650076A}"/>
              </a:ext>
            </a:extLst>
          </p:cNvPr>
          <p:cNvSpPr/>
          <p:nvPr/>
        </p:nvSpPr>
        <p:spPr>
          <a:xfrm>
            <a:off x="7759308" y="3816927"/>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đơn</a:t>
            </a:r>
            <a:endParaRPr lang="en-US" sz="2400" b="1" dirty="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C3064247-3985-4A9E-95F1-221D1E4F7A98}"/>
              </a:ext>
            </a:extLst>
          </p:cNvPr>
          <p:cNvSpPr/>
          <p:nvPr/>
        </p:nvSpPr>
        <p:spPr>
          <a:xfrm>
            <a:off x="6575792" y="3816927"/>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đặc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biệt</a:t>
            </a:r>
            <a:endParaRPr lang="en-US" sz="2400" b="1" dirty="0">
              <a:solidFill>
                <a:schemeClr val="tx1"/>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35540C4C-B58C-40F9-96DF-0E15AC0FC48D}"/>
              </a:ext>
            </a:extLst>
          </p:cNvPr>
          <p:cNvSpPr/>
          <p:nvPr/>
        </p:nvSpPr>
        <p:spPr>
          <a:xfrm>
            <a:off x="8837150" y="3816927"/>
            <a:ext cx="965663"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mở</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thành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phần</a:t>
            </a:r>
            <a:endParaRPr lang="en-US" sz="2400" b="1" dirty="0">
              <a:solidFill>
                <a:schemeClr val="tx1"/>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05313B8D-4882-4385-B9DB-9031985D70DB}"/>
              </a:ext>
            </a:extLst>
          </p:cNvPr>
          <p:cNvSpPr/>
          <p:nvPr/>
        </p:nvSpPr>
        <p:spPr>
          <a:xfrm>
            <a:off x="11024054" y="3807690"/>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ghép</a:t>
            </a:r>
            <a:endParaRPr lang="en-US" sz="2400" b="1" dirty="0">
              <a:solidFill>
                <a:srgbClr val="FF0000"/>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8359A9D0-BBF8-4515-8AD6-3CC15D9141EB}"/>
              </a:ext>
            </a:extLst>
          </p:cNvPr>
          <p:cNvSpPr/>
          <p:nvPr/>
        </p:nvSpPr>
        <p:spPr>
          <a:xfrm>
            <a:off x="9979284" y="3816927"/>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rút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gọn</a:t>
            </a:r>
            <a:endParaRPr lang="en-US" sz="2400" b="1" dirty="0">
              <a:solidFill>
                <a:schemeClr val="tx1"/>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id="{39946518-B25A-4EA0-B2F3-E7DC056EA71A}"/>
              </a:ext>
            </a:extLst>
          </p:cNvPr>
          <p:cNvCxnSpPr>
            <a:cxnSpLocks/>
            <a:stCxn id="5" idx="2"/>
            <a:endCxn id="7" idx="0"/>
          </p:cNvCxnSpPr>
          <p:nvPr/>
        </p:nvCxnSpPr>
        <p:spPr>
          <a:xfrm flipH="1">
            <a:off x="713654" y="2551543"/>
            <a:ext cx="2050398"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77AF87F-2FEB-4B4D-A97A-34CF5C79059D}"/>
              </a:ext>
            </a:extLst>
          </p:cNvPr>
          <p:cNvCxnSpPr>
            <a:cxnSpLocks/>
            <a:stCxn id="5" idx="2"/>
            <a:endCxn id="6" idx="0"/>
          </p:cNvCxnSpPr>
          <p:nvPr/>
        </p:nvCxnSpPr>
        <p:spPr>
          <a:xfrm flipH="1">
            <a:off x="1791998" y="2551543"/>
            <a:ext cx="972054"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F719AD-CA42-4195-B02A-77D2A343C3FD}"/>
              </a:ext>
            </a:extLst>
          </p:cNvPr>
          <p:cNvCxnSpPr>
            <a:cxnSpLocks/>
            <a:stCxn id="5" idx="2"/>
            <a:endCxn id="8" idx="0"/>
          </p:cNvCxnSpPr>
          <p:nvPr/>
        </p:nvCxnSpPr>
        <p:spPr>
          <a:xfrm>
            <a:off x="2764052" y="2551543"/>
            <a:ext cx="32184"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7EA5AA-13B2-4A7D-AEA0-D5BF4276AD1B}"/>
              </a:ext>
            </a:extLst>
          </p:cNvPr>
          <p:cNvCxnSpPr>
            <a:cxnSpLocks/>
            <a:stCxn id="5" idx="2"/>
            <a:endCxn id="13" idx="0"/>
          </p:cNvCxnSpPr>
          <p:nvPr/>
        </p:nvCxnSpPr>
        <p:spPr>
          <a:xfrm>
            <a:off x="2764052" y="2551543"/>
            <a:ext cx="1099633"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D3B137-961A-436E-AFD7-1136E9C0604B}"/>
              </a:ext>
            </a:extLst>
          </p:cNvPr>
          <p:cNvCxnSpPr>
            <a:cxnSpLocks/>
            <a:stCxn id="5" idx="2"/>
            <a:endCxn id="9" idx="0"/>
          </p:cNvCxnSpPr>
          <p:nvPr/>
        </p:nvCxnSpPr>
        <p:spPr>
          <a:xfrm>
            <a:off x="2764052" y="2551543"/>
            <a:ext cx="2181399"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7DC19FF-D4E9-415D-AA30-BFDEFDB989BB}"/>
              </a:ext>
            </a:extLst>
          </p:cNvPr>
          <p:cNvCxnSpPr>
            <a:cxnSpLocks/>
            <a:stCxn id="10" idx="2"/>
            <a:endCxn id="15" idx="0"/>
          </p:cNvCxnSpPr>
          <p:nvPr/>
        </p:nvCxnSpPr>
        <p:spPr>
          <a:xfrm flipH="1">
            <a:off x="7019775" y="2551543"/>
            <a:ext cx="2154678"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14FA4DD-84C7-4252-A1E2-AE91E1E4F20B}"/>
              </a:ext>
            </a:extLst>
          </p:cNvPr>
          <p:cNvCxnSpPr>
            <a:cxnSpLocks/>
            <a:stCxn id="10" idx="2"/>
            <a:endCxn id="14" idx="0"/>
          </p:cNvCxnSpPr>
          <p:nvPr/>
        </p:nvCxnSpPr>
        <p:spPr>
          <a:xfrm flipH="1">
            <a:off x="8203291" y="2551543"/>
            <a:ext cx="971162"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F9789F-0B3F-4285-BEF1-FF30EACE959C}"/>
              </a:ext>
            </a:extLst>
          </p:cNvPr>
          <p:cNvCxnSpPr>
            <a:cxnSpLocks/>
            <a:stCxn id="10" idx="2"/>
            <a:endCxn id="16" idx="0"/>
          </p:cNvCxnSpPr>
          <p:nvPr/>
        </p:nvCxnSpPr>
        <p:spPr>
          <a:xfrm>
            <a:off x="9174453" y="2551543"/>
            <a:ext cx="145529"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50A000B-0BA3-46F9-AE3D-37CF7C290667}"/>
              </a:ext>
            </a:extLst>
          </p:cNvPr>
          <p:cNvCxnSpPr>
            <a:cxnSpLocks/>
            <a:stCxn id="10" idx="2"/>
            <a:endCxn id="18" idx="0"/>
          </p:cNvCxnSpPr>
          <p:nvPr/>
        </p:nvCxnSpPr>
        <p:spPr>
          <a:xfrm>
            <a:off x="9174453" y="2551543"/>
            <a:ext cx="1248814"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23636B8-34E0-485D-AB23-DB9AC314D1FF}"/>
              </a:ext>
            </a:extLst>
          </p:cNvPr>
          <p:cNvCxnSpPr>
            <a:cxnSpLocks/>
            <a:stCxn id="10" idx="2"/>
            <a:endCxn id="17" idx="0"/>
          </p:cNvCxnSpPr>
          <p:nvPr/>
        </p:nvCxnSpPr>
        <p:spPr>
          <a:xfrm>
            <a:off x="9174453" y="2551543"/>
            <a:ext cx="2293584" cy="12561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5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randombar(horizontal)">
                                      <p:cBhvr>
                                        <p:cTn id="60" dur="500"/>
                                        <p:tgtEl>
                                          <p:spTgt spid="23"/>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randombar(horizontal)">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randombar(horizontal)">
                                      <p:cBhvr>
                                        <p:cTn id="68" dur="500"/>
                                        <p:tgtEl>
                                          <p:spTgt spid="24"/>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horizontal)">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randombar(horizontal)">
                                      <p:cBhvr>
                                        <p:cTn id="76" dur="500"/>
                                        <p:tgtEl>
                                          <p:spTgt spid="25"/>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randombar(horizontal)">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randombar(horizontal)">
                                      <p:cBhvr>
                                        <p:cTn id="84" dur="500"/>
                                        <p:tgtEl>
                                          <p:spTgt spid="26"/>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randombar(horizontal)">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randombar(horizontal)">
                                      <p:cBhvr>
                                        <p:cTn id="92" dur="500"/>
                                        <p:tgtEl>
                                          <p:spTgt spid="27"/>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randombar(horizontal)">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randombar(horizontal)">
                                      <p:cBhvr>
                                        <p:cTn id="100" dur="500"/>
                                        <p:tgtEl>
                                          <p:spTgt spid="28"/>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randombar(horizontal)">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61687" y="817837"/>
            <a:ext cx="539948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51837" y="523104"/>
            <a:ext cx="5979886"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781" y="-38506"/>
            <a:ext cx="692863"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366" y="3036362"/>
            <a:ext cx="1117062"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59366" y="2849170"/>
            <a:ext cx="129516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60513" y="3182998"/>
            <a:ext cx="1227698" cy="1421545"/>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22784" y="3286223"/>
            <a:ext cx="775194" cy="1276563"/>
          </a:xfrm>
          <a:prstGeom prst="rect">
            <a:avLst/>
          </a:prstGeom>
        </p:spPr>
      </p:pic>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58006" y="3286223"/>
            <a:ext cx="549091" cy="1028163"/>
          </a:xfrm>
          <a:prstGeom prst="rect">
            <a:avLst/>
          </a:prstGeom>
        </p:spPr>
      </p:pic>
      <p:pic>
        <p:nvPicPr>
          <p:cNvPr id="27" name="Picture 2" descr="HÃ¬nh áº£nh cÃ³ liÃªn quan"/>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321229" y="-420092"/>
            <a:ext cx="5571949"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9851" y="4105863"/>
            <a:ext cx="3637988" cy="2238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71970" y="4949871"/>
            <a:ext cx="1256121" cy="2656226"/>
          </a:xfrm>
          <a:prstGeom prst="rect">
            <a:avLst/>
          </a:prstGeom>
        </p:spPr>
      </p:pic>
      <p:pic>
        <p:nvPicPr>
          <p:cNvPr id="30" name="Picture 4"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97967" y="4595919"/>
            <a:ext cx="4014924" cy="2470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74370" y="3996448"/>
            <a:ext cx="901742" cy="410652"/>
          </a:xfrm>
          <a:prstGeom prst="rect">
            <a:avLst/>
          </a:prstGeom>
        </p:spPr>
      </p:pic>
      <p:pic>
        <p:nvPicPr>
          <p:cNvPr id="4"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93808" y="167264"/>
            <a:ext cx="996650" cy="473434"/>
          </a:xfrm>
          <a:prstGeom prst="rect">
            <a:avLst/>
          </a:prstGeom>
        </p:spPr>
      </p:pic>
      <p:pic>
        <p:nvPicPr>
          <p:cNvPr id="5" name="Picture 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51607" y="1305162"/>
            <a:ext cx="558955" cy="644735"/>
          </a:xfrm>
          <a:prstGeom prst="rect">
            <a:avLst/>
          </a:prstGeom>
        </p:spPr>
      </p:pic>
      <p:pic>
        <p:nvPicPr>
          <p:cNvPr id="6" name="Picture 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538568" y="1291945"/>
            <a:ext cx="786043" cy="692002"/>
          </a:xfrm>
          <a:prstGeom prst="rect">
            <a:avLst/>
          </a:prstGeom>
        </p:spPr>
      </p:pic>
      <p:pic>
        <p:nvPicPr>
          <p:cNvPr id="7" name="Picture 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280347" y="3858887"/>
            <a:ext cx="1083180" cy="665875"/>
          </a:xfrm>
          <a:prstGeom prst="rect">
            <a:avLst/>
          </a:prstGeom>
        </p:spPr>
      </p:pic>
      <p:pic>
        <p:nvPicPr>
          <p:cNvPr id="8" name="Picture 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751607" y="2485400"/>
            <a:ext cx="463239" cy="888508"/>
          </a:xfrm>
          <a:prstGeom prst="rect">
            <a:avLst/>
          </a:prstGeom>
        </p:spPr>
      </p:pic>
      <p:pic>
        <p:nvPicPr>
          <p:cNvPr id="9" name="Picture 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654922" y="-86229"/>
            <a:ext cx="524894" cy="812888"/>
          </a:xfrm>
          <a:prstGeom prst="rect">
            <a:avLst/>
          </a:prstGeom>
        </p:spPr>
      </p:pic>
      <p:pic>
        <p:nvPicPr>
          <p:cNvPr id="10" name="Picture 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449660" y="2559821"/>
            <a:ext cx="768483" cy="888568"/>
          </a:xfrm>
          <a:prstGeom prst="rect">
            <a:avLst/>
          </a:prstGeom>
        </p:spPr>
      </p:pic>
      <p:sp>
        <p:nvSpPr>
          <p:cNvPr id="11" name="Oval 10">
            <a:hlinkClick r:id="rId32" action="ppaction://hlinksldjump"/>
          </p:cNvPr>
          <p:cNvSpPr/>
          <p:nvPr/>
        </p:nvSpPr>
        <p:spPr>
          <a:xfrm>
            <a:off x="1780635" y="697632"/>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1</a:t>
            </a:r>
          </a:p>
        </p:txBody>
      </p:sp>
      <p:sp>
        <p:nvSpPr>
          <p:cNvPr id="31" name="Oval 30">
            <a:hlinkClick r:id="rId33" action="ppaction://hlinksldjump"/>
          </p:cNvPr>
          <p:cNvSpPr/>
          <p:nvPr/>
        </p:nvSpPr>
        <p:spPr>
          <a:xfrm>
            <a:off x="3647992" y="751085"/>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32" name="Oval 31">
            <a:hlinkClick r:id="rId34" action="ppaction://hlinksldjump"/>
          </p:cNvPr>
          <p:cNvSpPr/>
          <p:nvPr/>
        </p:nvSpPr>
        <p:spPr>
          <a:xfrm>
            <a:off x="1758518" y="1938152"/>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2</a:t>
            </a:r>
          </a:p>
        </p:txBody>
      </p:sp>
      <p:sp>
        <p:nvSpPr>
          <p:cNvPr id="33" name="Oval 32">
            <a:hlinkClick r:id="rId35" action="ppaction://hlinksldjump"/>
          </p:cNvPr>
          <p:cNvSpPr/>
          <p:nvPr/>
        </p:nvSpPr>
        <p:spPr>
          <a:xfrm>
            <a:off x="3637597" y="203790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34" name="Oval 33">
            <a:hlinkClick r:id="rId36" action="ppaction://hlinksldjump"/>
          </p:cNvPr>
          <p:cNvSpPr/>
          <p:nvPr/>
        </p:nvSpPr>
        <p:spPr>
          <a:xfrm>
            <a:off x="1745764" y="342861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3</a:t>
            </a:r>
          </a:p>
        </p:txBody>
      </p:sp>
      <p:sp>
        <p:nvSpPr>
          <p:cNvPr id="35" name="Oval 34">
            <a:hlinkClick r:id="rId37" action="ppaction://hlinksldjump"/>
          </p:cNvPr>
          <p:cNvSpPr/>
          <p:nvPr/>
        </p:nvSpPr>
        <p:spPr>
          <a:xfrm>
            <a:off x="1703748" y="4422321"/>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36" name="Oval 35">
            <a:hlinkClick r:id="rId38" action="ppaction://hlinksldjump"/>
          </p:cNvPr>
          <p:cNvSpPr/>
          <p:nvPr/>
        </p:nvSpPr>
        <p:spPr>
          <a:xfrm>
            <a:off x="3625652" y="349043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37" name="Oval 36">
            <a:hlinkClick r:id="rId39" action="ppaction://hlinksldjump"/>
          </p:cNvPr>
          <p:cNvSpPr/>
          <p:nvPr/>
        </p:nvSpPr>
        <p:spPr>
          <a:xfrm>
            <a:off x="3643018" y="4479676"/>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pic>
        <p:nvPicPr>
          <p:cNvPr id="12" name="Picture 11"/>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261308" y="4942941"/>
            <a:ext cx="1255885" cy="2658086"/>
          </a:xfrm>
          <a:prstGeom prst="rect">
            <a:avLst/>
          </a:prstGeom>
        </p:spPr>
      </p:pic>
      <p:sp>
        <p:nvSpPr>
          <p:cNvPr id="13" name="Oval Callout 12"/>
          <p:cNvSpPr/>
          <p:nvPr/>
        </p:nvSpPr>
        <p:spPr>
          <a:xfrm>
            <a:off x="4179817" y="5049058"/>
            <a:ext cx="3254990" cy="1448662"/>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FF"/>
                </a:solidFill>
                <a:latin typeface="Times New Roman" panose="02020603050405020304" pitchFamily="18" charset="0"/>
                <a:cs typeface="Times New Roman" panose="02020603050405020304" pitchFamily="18" charset="0"/>
              </a:rPr>
              <a:t>Cảm ơn các cháu đã giúp bác xây lại ngôi nhà!</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2428877" y="2564935"/>
            <a:ext cx="609600" cy="6096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2421773" y="3311557"/>
            <a:ext cx="609600" cy="6096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2491029" y="4009585"/>
            <a:ext cx="609600" cy="6096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2509088" y="4764006"/>
            <a:ext cx="609600" cy="6096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3583115" y="2584950"/>
            <a:ext cx="609600" cy="6096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3583115" y="3362894"/>
            <a:ext cx="6096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3583115" y="4238863"/>
            <a:ext cx="609600" cy="6096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3583115" y="4944160"/>
            <a:ext cx="609600" cy="609600"/>
          </a:xfrm>
          <a:prstGeom prst="rect">
            <a:avLst/>
          </a:prstGeom>
        </p:spPr>
      </p:pic>
    </p:spTree>
    <p:extLst>
      <p:ext uri="{BB962C8B-B14F-4D97-AF65-F5344CB8AC3E}">
        <p14:creationId xmlns:p14="http://schemas.microsoft.com/office/powerpoint/2010/main" val="3411079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070884"/>
            <a:ext cx="7480300" cy="3231654"/>
          </a:xfrm>
          <a:prstGeom prst="rect">
            <a:avLst/>
          </a:prstGeom>
          <a:noFill/>
        </p:spPr>
        <p:txBody>
          <a:bodyPr wrap="square" rtlCol="0">
            <a:spAutoFit/>
          </a:bodyPr>
          <a:lstStyle/>
          <a:p>
            <a:pPr algn="ctr"/>
            <a:r>
              <a:rPr lang="vi-VN" sz="3200" b="1" dirty="0">
                <a:solidFill>
                  <a:srgbClr val="FF0000"/>
                </a:solidFill>
                <a:latin typeface="+mj-lt"/>
              </a:rPr>
              <a:t>Tìm câu ghép trong đoạn trích </a:t>
            </a:r>
            <a:endParaRPr lang="en-US" sz="3200" b="1" dirty="0">
              <a:solidFill>
                <a:srgbClr val="FF0000"/>
              </a:solidFill>
              <a:latin typeface="+mj-lt"/>
            </a:endParaRPr>
          </a:p>
          <a:p>
            <a:pPr algn="ctr"/>
            <a:r>
              <a:rPr lang="vi-VN" sz="3200" b="1" dirty="0">
                <a:solidFill>
                  <a:srgbClr val="FF0000"/>
                </a:solidFill>
                <a:latin typeface="+mj-lt"/>
              </a:rPr>
              <a:t>dưới đây</a:t>
            </a:r>
            <a:r>
              <a:rPr lang="en-US" sz="3200" b="1" dirty="0">
                <a:solidFill>
                  <a:srgbClr val="FF0000"/>
                </a:solidFill>
                <a:latin typeface="+mj-lt"/>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biết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nối</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các vế câu</a:t>
            </a:r>
            <a:r>
              <a:rPr lang="en-US" sz="3200" b="1" dirty="0">
                <a:solidFill>
                  <a:srgbClr val="FF0000"/>
                </a:solidFill>
                <a:latin typeface="+mj-lt"/>
              </a:rPr>
              <a:t>: </a:t>
            </a:r>
            <a:r>
              <a:rPr lang="vi-VN" sz="2800" dirty="0">
                <a:latin typeface="+mj-lt"/>
              </a:rPr>
              <a:t>Cô tôi chưa dứt câu, cổ họng tôi đã nghẹn ứ khóc không ra tiếng. Giá những cổ tục đã đày đọa mẹ tôi là một vật như hòn đá hay cục thủy tinh, đầu mẩu gỗ, tôi quyết vồ ngay lấy mà cắn, mà nhai, mà nghiến cho kì nát vụn mới thôi.</a:t>
            </a:r>
            <a:endParaRPr lang="vi-VN" sz="3200" dirty="0">
              <a:solidFill>
                <a:srgbClr val="FF0000"/>
              </a:solidFill>
              <a:latin typeface="+mj-lt"/>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84500" y="4901978"/>
            <a:ext cx="6603999"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phẩy</a:t>
            </a:r>
            <a:endParaRPr lang="vi-VN" sz="32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0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51075" y="1016968"/>
            <a:ext cx="7747000" cy="3231654"/>
          </a:xfrm>
          <a:prstGeom prst="rect">
            <a:avLst/>
          </a:prstGeom>
          <a:noFill/>
        </p:spPr>
        <p:txBody>
          <a:bodyPr wrap="square" rtlCol="0">
            <a:spAutoFit/>
          </a:bodyPr>
          <a:lstStyle/>
          <a:p>
            <a:pPr algn="ctr"/>
            <a:r>
              <a:rPr lang="vi-VN" sz="3600" b="1" dirty="0">
                <a:solidFill>
                  <a:srgbClr val="FF0000"/>
                </a:solidFill>
                <a:latin typeface="+mj-lt"/>
              </a:rPr>
              <a:t>Tìm câu ghép trong đoạn </a:t>
            </a:r>
            <a:endParaRPr lang="en-US" sz="3600" b="1" dirty="0">
              <a:solidFill>
                <a:srgbClr val="FF0000"/>
              </a:solidFill>
              <a:latin typeface="+mj-lt"/>
            </a:endParaRPr>
          </a:p>
          <a:p>
            <a:pPr algn="ctr"/>
            <a:r>
              <a:rPr lang="vi-VN" sz="3600" b="1" dirty="0">
                <a:solidFill>
                  <a:srgbClr val="FF0000"/>
                </a:solidFill>
                <a:latin typeface="+mj-lt"/>
              </a:rPr>
              <a:t>trích dưới đây</a:t>
            </a:r>
            <a:r>
              <a:rPr lang="en-US" sz="3600" b="1" dirty="0">
                <a:solidFill>
                  <a:srgbClr val="FF0000"/>
                </a:solidFill>
                <a:latin typeface="+mj-lt"/>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mj-lt"/>
              </a:rPr>
              <a:t>biết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mj-lt"/>
              </a:rPr>
              <a:t>các vế câu</a:t>
            </a:r>
            <a:r>
              <a:rPr lang="en-US" sz="3600" b="1" dirty="0">
                <a:solidFill>
                  <a:srgbClr val="FF0000"/>
                </a:solidFill>
                <a:latin typeface="+mj-lt"/>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lanh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cay </a:t>
            </a:r>
            <a:r>
              <a:rPr lang="en-US" sz="3200" dirty="0" err="1">
                <a:latin typeface="Times New Roman" panose="02020603050405020304" pitchFamily="18" charset="0"/>
                <a:cs typeface="Times New Roman" panose="02020603050405020304" pitchFamily="18" charset="0"/>
              </a:rPr>
              <a:t>cay</a:t>
            </a:r>
            <a:r>
              <a:rPr lang="en-US" sz="3200" dirty="0">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94793" y="5031379"/>
            <a:ext cx="6202413"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phẩy</a:t>
            </a:r>
            <a:endParaRPr lang="vi-VN" sz="36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97125" y="1148032"/>
            <a:ext cx="7454900" cy="3046988"/>
          </a:xfrm>
          <a:prstGeom prst="rect">
            <a:avLst/>
          </a:prstGeom>
          <a:noFill/>
        </p:spPr>
        <p:txBody>
          <a:bodyPr wrap="square" rtlCol="0">
            <a:spAutoFit/>
          </a:bodyPr>
          <a:lstStyle/>
          <a:p>
            <a:pPr algn="ctr"/>
            <a:r>
              <a:rPr lang="vi-VN" sz="3200" b="1" dirty="0">
                <a:solidFill>
                  <a:srgbClr val="FF0000"/>
                </a:solidFill>
                <a:latin typeface="+mj-lt"/>
              </a:rPr>
              <a:t>Tìm câu ghép trong đoạn trích </a:t>
            </a:r>
            <a:endParaRPr lang="en-US" sz="3200" b="1" dirty="0">
              <a:solidFill>
                <a:srgbClr val="FF0000"/>
              </a:solidFill>
              <a:latin typeface="+mj-lt"/>
            </a:endParaRPr>
          </a:p>
          <a:p>
            <a:pPr algn="ctr"/>
            <a:r>
              <a:rPr lang="vi-VN" sz="3200" b="1" dirty="0">
                <a:solidFill>
                  <a:srgbClr val="FF0000"/>
                </a:solidFill>
                <a:latin typeface="+mj-lt"/>
              </a:rPr>
              <a:t>dưới đây</a:t>
            </a:r>
            <a:r>
              <a:rPr lang="en-US" sz="3200" b="1" dirty="0">
                <a:solidFill>
                  <a:srgbClr val="FF0000"/>
                </a:solidFill>
                <a:latin typeface="+mj-lt"/>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biết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nối</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các vế câu</a:t>
            </a:r>
            <a:r>
              <a:rPr lang="en-US" sz="3200" b="1" dirty="0">
                <a:solidFill>
                  <a:srgbClr val="FF0000"/>
                </a:solidFill>
                <a:latin typeface="+mj-lt"/>
              </a:rPr>
              <a:t>: </a:t>
            </a:r>
            <a:r>
              <a:rPr lang="vi-VN" sz="3200" dirty="0">
                <a:latin typeface="+mj-lt"/>
              </a:rPr>
              <a:t>Một hôm, tôi phàn nàn việc ấy với Binh Tư. Binh Tư là một người láng giềng khác của tôi. Hắn làm nghề ăn trộm nên vốn không ưa lão Hạc bởi vì lão lương thiện quá. </a:t>
            </a:r>
            <a:endParaRPr lang="vi-VN" sz="3600" dirty="0">
              <a:solidFill>
                <a:srgbClr val="FF0000"/>
              </a:solidFill>
              <a:latin typeface="+mj-lt"/>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09900" y="5054378"/>
            <a:ext cx="6184900"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bởi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81300" y="1870984"/>
            <a:ext cx="6705600" cy="1815882"/>
          </a:xfrm>
          <a:prstGeom prst="rect">
            <a:avLst/>
          </a:prstGeom>
          <a:noFill/>
        </p:spPr>
        <p:txBody>
          <a:bodyPr wrap="square" rtlCol="0">
            <a:spAutoFit/>
          </a:bodyPr>
          <a:lstStyle/>
          <a:p>
            <a:pPr algn="ct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quan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hệ</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Không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a:t>
            </a:r>
            <a:r>
              <a:rPr lang="en-US" altLang="en-US" sz="3600" b="1" dirty="0" err="1">
                <a:solidFill>
                  <a:srgbClr val="000000"/>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không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chỉ</a:t>
            </a:r>
            <a:r>
              <a:rPr lang="en-US" altLang="en-US" sz="3600" b="1" dirty="0">
                <a:solidFill>
                  <a:srgbClr val="000000"/>
                </a:solidFill>
                <a:latin typeface="Times New Roman" panose="02020603050405020304" pitchFamily="18" charset="0"/>
                <a:cs typeface="Times New Roman" panose="02020603050405020304" pitchFamily="18" charset="0"/>
              </a:rPr>
              <a:t>…</a:t>
            </a:r>
            <a:r>
              <a:rPr lang="en-US" altLang="en-US" sz="3600" b="1" dirty="0" err="1">
                <a:solidFill>
                  <a:srgbClr val="000000"/>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09900" y="5041678"/>
            <a:ext cx="6273484"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Không</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Hoài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xinh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đẹp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cô</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ấy</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còn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giỏi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giang</a:t>
            </a:r>
            <a:r>
              <a:rPr lang="en-US" altLang="en-US" sz="3600" b="1"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7162" y="1781525"/>
            <a:ext cx="685482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bởi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a:t>
            </a:r>
            <a:r>
              <a:rPr lang="en-US" altLang="en-US" sz="4000" b="1" dirty="0" err="1">
                <a:solidFill>
                  <a:srgbClr val="000000"/>
                </a:solidFill>
                <a:latin typeface="Times New Roman" panose="02020603050405020304" pitchFamily="18" charset="0"/>
                <a:cs typeface="Times New Roman" panose="02020603050405020304" pitchFamily="18" charset="0"/>
              </a:rPr>
              <a:t>cho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9885" y="4969824"/>
            <a:ext cx="6012229" cy="1323439"/>
          </a:xfrm>
          <a:prstGeom prst="rect">
            <a:avLst/>
          </a:prstGeom>
          <a:noFill/>
        </p:spPr>
        <p:txBody>
          <a:bodyPr wrap="square" rtlCol="0">
            <a:spAutoFit/>
          </a:bodyPr>
          <a:lstStyle/>
          <a:p>
            <a:pPr algn="ctr"/>
            <a:r>
              <a:rPr lang="en-US" altLang="en-US" sz="4000" b="1" dirty="0" err="1">
                <a:solidFill>
                  <a:srgbClr val="A50021"/>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 Nam </a:t>
            </a:r>
            <a:r>
              <a:rPr lang="en-US" altLang="en-US" sz="4000" b="1" dirty="0" err="1">
                <a:solidFill>
                  <a:srgbClr val="000000"/>
                </a:solidFill>
                <a:latin typeface="Times New Roman" panose="02020603050405020304" pitchFamily="18" charset="0"/>
                <a:cs typeface="Times New Roman" panose="02020603050405020304" pitchFamily="18" charset="0"/>
              </a:rPr>
              <a:t>chăm</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học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bạn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ấy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đạt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kết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quả</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cao</a:t>
            </a:r>
            <a:r>
              <a:rPr lang="en-US" altLang="en-US" sz="4000" b="1" dirty="0">
                <a:solidFill>
                  <a:srgbClr val="000000"/>
                </a:solidFill>
                <a:latin typeface="Times New Roman" panose="02020603050405020304" pitchFamily="18" charset="0"/>
                <a:cs typeface="Times New Roman" panose="02020603050405020304" pitchFamily="18" charset="0"/>
              </a:rPr>
              <a:t>.</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89225" y="1820184"/>
            <a:ext cx="695007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Nếu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thì</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giá</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thì</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97200" y="5054378"/>
            <a:ext cx="6209984"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Nếu</a:t>
            </a:r>
            <a:r>
              <a:rPr lang="en-US" altLang="en-US" sz="3600" b="1" dirty="0">
                <a:solidFill>
                  <a:srgbClr val="000000"/>
                </a:solidFill>
                <a:latin typeface="Times New Roman" panose="02020603050405020304" pitchFamily="18" charset="0"/>
                <a:cs typeface="Times New Roman" panose="02020603050405020304" pitchFamily="18" charset="0"/>
              </a:rPr>
              <a:t> Nam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học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sinh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giỏi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thì</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bạn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ấy</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sẽ</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mẹ</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thưởng</a:t>
            </a:r>
            <a:r>
              <a:rPr lang="en-US" altLang="en-US" sz="3600" b="1"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7162" y="1747989"/>
            <a:ext cx="679767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Tuy</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dù</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46400" y="4940078"/>
            <a:ext cx="6362384" cy="1323439"/>
          </a:xfrm>
          <a:prstGeom prst="rect">
            <a:avLst/>
          </a:prstGeom>
          <a:noFill/>
        </p:spPr>
        <p:txBody>
          <a:bodyPr wrap="square" rtlCol="0">
            <a:spAutoFit/>
          </a:bodyPr>
          <a:lstStyle/>
          <a:p>
            <a:pPr algn="ctr"/>
            <a:r>
              <a:rPr lang="en-US" altLang="en-US" sz="4000" b="1" dirty="0" err="1">
                <a:solidFill>
                  <a:srgbClr val="A50021"/>
                </a:solidFill>
                <a:latin typeface="Times New Roman" panose="02020603050405020304" pitchFamily="18" charset="0"/>
                <a:cs typeface="Times New Roman" panose="02020603050405020304" pitchFamily="18" charset="0"/>
              </a:rPr>
              <a:t>Tuy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trời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mưa</a:t>
            </a:r>
            <a:r>
              <a:rPr lang="en-US" altLang="en-US" sz="4000" b="1" dirty="0">
                <a:solidFill>
                  <a:srgbClr val="000000"/>
                </a:solidFill>
                <a:latin typeface="Times New Roman" panose="02020603050405020304" pitchFamily="18" charset="0"/>
                <a:cs typeface="Times New Roman" panose="02020603050405020304" pitchFamily="18" charset="0"/>
              </a:rPr>
              <a:t> to </a:t>
            </a:r>
            <a:r>
              <a:rPr lang="en-US" altLang="en-US" sz="4000" b="1" dirty="0" err="1">
                <a:solidFill>
                  <a:srgbClr val="A50021"/>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chúng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tôi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vẫn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phải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học</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8" y="7937"/>
            <a:ext cx="12214048"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7200" y="1934484"/>
            <a:ext cx="6375400" cy="1815882"/>
          </a:xfrm>
          <a:prstGeom prst="rect">
            <a:avLst/>
          </a:prstGeom>
          <a:noFill/>
        </p:spPr>
        <p:txBody>
          <a:bodyPr wrap="square" rtlCol="0">
            <a:spAutoFit/>
          </a:bodyPr>
          <a:lstStyle/>
          <a:p>
            <a:pPr algn="ct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hô</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ứng</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vừa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mới</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 </a:t>
            </a:r>
            <a:r>
              <a:rPr lang="en-US" altLang="en-US" sz="3600" b="1" dirty="0" err="1">
                <a:solidFill>
                  <a:srgbClr val="000000"/>
                </a:solidFill>
                <a:latin typeface="Times New Roman" panose="02020603050405020304" pitchFamily="18" charset="0"/>
                <a:cs typeface="Times New Roman" panose="02020603050405020304" pitchFamily="18" charset="0"/>
              </a:rPr>
              <a:t>chưa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98800" y="5143278"/>
            <a:ext cx="5994400" cy="1200329"/>
          </a:xfrm>
          <a:prstGeom prst="rect">
            <a:avLst/>
          </a:prstGeom>
          <a:noFill/>
        </p:spPr>
        <p:txBody>
          <a:bodyPr wrap="square" rtlCol="0">
            <a:spAutoFit/>
          </a:bodyPr>
          <a:lstStyle/>
          <a:p>
            <a:pPr algn="ctr"/>
            <a:r>
              <a:rPr lang="en-US" altLang="en-US" sz="3600" b="1" dirty="0" err="1">
                <a:latin typeface="Times New Roman" panose="02020603050405020304" pitchFamily="18" charset="0"/>
                <a:cs typeface="Times New Roman" panose="02020603050405020304" pitchFamily="18" charset="0"/>
              </a:rPr>
              <a:t>Trời</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vừa</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tạnh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cầu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vồng</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đã</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ngay</a:t>
            </a:r>
            <a:r>
              <a:rPr lang="en-US" alt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a:extLst>
              <a:ext uri="{FF2B5EF4-FFF2-40B4-BE49-F238E27FC236}">
                <a16:creationId xmlns:a16="http://schemas.microsoft.com/office/drawing/2014/main" id="{ADC81037-340F-4270-A463-5E0EA3554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65" y="1440950"/>
            <a:ext cx="3737260" cy="105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4110DCD9-4134-4CE8-97EF-E3B2606EB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56" y="229112"/>
            <a:ext cx="3930946" cy="155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C3EF3D6B-651D-40D4-8C93-C12D79C27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336" y="1276088"/>
            <a:ext cx="2447791" cy="2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20EB3B7-E00F-4B0A-AE6C-DC1E71E92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3611" y="5158692"/>
            <a:ext cx="3036071" cy="162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C99E59B9-7905-4943-AFA5-E4AB4DA8D3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2032" y="4368358"/>
            <a:ext cx="3196180" cy="11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31513EDF-813E-4C21-B935-A9CD4FB64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3769" y="4887202"/>
            <a:ext cx="4943446" cy="12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36BC289-436D-4D66-BC5F-84CA2E2DED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752" y="4359522"/>
            <a:ext cx="2707000" cy="236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398648DA-ACE9-429A-96D3-E49D7E65AC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03" y="4131206"/>
            <a:ext cx="2777656" cy="130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6A03C734-7525-4479-BACF-BF293084EB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096" y="2989738"/>
            <a:ext cx="3007287" cy="161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E9C08EB5-2E8F-468B-A10F-E2265E16CB1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8559"/>
          <a:stretch/>
        </p:blipFill>
        <p:spPr bwMode="auto">
          <a:xfrm>
            <a:off x="2942258" y="4199942"/>
            <a:ext cx="1680238" cy="109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040F5338-6A6E-49F6-92E1-5F034EF7D4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64418" y="3324370"/>
            <a:ext cx="2706999" cy="21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F0F2D1F-6B5A-4CC5-8597-67DC07E05D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92466" y="1600200"/>
            <a:ext cx="3834230" cy="224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546C8C5-6243-47DB-8296-0011886F32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1989" y="1223010"/>
            <a:ext cx="3767693" cy="10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1772A9D8-609A-4E06-9E63-CDEDAA1E21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03869" y="76199"/>
            <a:ext cx="3990179" cy="176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A9A96BCE-89D7-47D0-A75A-E65BBF0BBB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14035" y="1421540"/>
            <a:ext cx="2792731" cy="242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EC796832-E848-4694-BB6E-A1C22287BE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27320" y="2699386"/>
            <a:ext cx="1554480" cy="19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wipe(left)">
                                      <p:cBhvr>
                                        <p:cTn id="16" dur="500"/>
                                        <p:tgtEl>
                                          <p:spTgt spid="21510"/>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wipe(left)">
                                      <p:cBhvr>
                                        <p:cTn id="20" dur="500"/>
                                        <p:tgtEl>
                                          <p:spTgt spid="21511"/>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21512"/>
                                        </p:tgtEl>
                                        <p:attrNameLst>
                                          <p:attrName>style.visibility</p:attrName>
                                        </p:attrNameLst>
                                      </p:cBhvr>
                                      <p:to>
                                        <p:strVal val="visible"/>
                                      </p:to>
                                    </p:set>
                                    <p:animEffect transition="in" filter="wipe(left)">
                                      <p:cBhvr>
                                        <p:cTn id="24" dur="500"/>
                                        <p:tgtEl>
                                          <p:spTgt spid="215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1521"/>
                                        </p:tgtEl>
                                        <p:attrNameLst>
                                          <p:attrName>style.visibility</p:attrName>
                                        </p:attrNameLst>
                                      </p:cBhvr>
                                      <p:to>
                                        <p:strVal val="visible"/>
                                      </p:to>
                                    </p:set>
                                    <p:animEffect transition="in" filter="wipe(right)">
                                      <p:cBhvr>
                                        <p:cTn id="29" dur="500"/>
                                        <p:tgtEl>
                                          <p:spTgt spid="21521"/>
                                        </p:tgtEl>
                                      </p:cBhvr>
                                    </p:animEffect>
                                  </p:childTnLst>
                                </p:cTn>
                              </p:par>
                            </p:childTnLst>
                          </p:cTn>
                        </p:par>
                        <p:par>
                          <p:cTn id="30" fill="hold" nodeType="afterGroup">
                            <p:stCondLst>
                              <p:cond delay="500"/>
                            </p:stCondLst>
                            <p:childTnLst>
                              <p:par>
                                <p:cTn id="31" presetID="22" presetClass="entr" presetSubtype="2" fill="hold" nodeType="afterEffect">
                                  <p:stCondLst>
                                    <p:cond delay="0"/>
                                  </p:stCondLst>
                                  <p:childTnLst>
                                    <p:set>
                                      <p:cBhvr>
                                        <p:cTn id="32" dur="1" fill="hold">
                                          <p:stCondLst>
                                            <p:cond delay="0"/>
                                          </p:stCondLst>
                                        </p:cTn>
                                        <p:tgtEl>
                                          <p:spTgt spid="21522"/>
                                        </p:tgtEl>
                                        <p:attrNameLst>
                                          <p:attrName>style.visibility</p:attrName>
                                        </p:attrNameLst>
                                      </p:cBhvr>
                                      <p:to>
                                        <p:strVal val="visible"/>
                                      </p:to>
                                    </p:set>
                                    <p:animEffect transition="in" filter="wipe(right)">
                                      <p:cBhvr>
                                        <p:cTn id="33" dur="500"/>
                                        <p:tgtEl>
                                          <p:spTgt spid="21522"/>
                                        </p:tgtEl>
                                      </p:cBhvr>
                                    </p:animEffect>
                                  </p:childTnLst>
                                </p:cTn>
                              </p:par>
                            </p:childTnLst>
                          </p:cTn>
                        </p:par>
                        <p:par>
                          <p:cTn id="34" fill="hold" nodeType="afterGroup">
                            <p:stCondLst>
                              <p:cond delay="1000"/>
                            </p:stCondLst>
                            <p:childTnLst>
                              <p:par>
                                <p:cTn id="35" presetID="22" presetClass="entr" presetSubtype="2" fill="hold" nodeType="afterEffect">
                                  <p:stCondLst>
                                    <p:cond delay="0"/>
                                  </p:stCondLst>
                                  <p:childTnLst>
                                    <p:set>
                                      <p:cBhvr>
                                        <p:cTn id="36" dur="1" fill="hold">
                                          <p:stCondLst>
                                            <p:cond delay="0"/>
                                          </p:stCondLst>
                                        </p:cTn>
                                        <p:tgtEl>
                                          <p:spTgt spid="21523"/>
                                        </p:tgtEl>
                                        <p:attrNameLst>
                                          <p:attrName>style.visibility</p:attrName>
                                        </p:attrNameLst>
                                      </p:cBhvr>
                                      <p:to>
                                        <p:strVal val="visible"/>
                                      </p:to>
                                    </p:set>
                                    <p:animEffect transition="in" filter="wipe(right)">
                                      <p:cBhvr>
                                        <p:cTn id="37" dur="500"/>
                                        <p:tgtEl>
                                          <p:spTgt spid="215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wipe(right)">
                                      <p:cBhvr>
                                        <p:cTn id="42" dur="500"/>
                                        <p:tgtEl>
                                          <p:spTgt spid="21513"/>
                                        </p:tgtEl>
                                      </p:cBhvr>
                                    </p:animEffect>
                                  </p:childTnLst>
                                </p:cTn>
                              </p:par>
                            </p:childTnLst>
                          </p:cTn>
                        </p:par>
                        <p:par>
                          <p:cTn id="43" fill="hold" nodeType="afterGroup">
                            <p:stCondLst>
                              <p:cond delay="500"/>
                            </p:stCondLst>
                            <p:childTnLst>
                              <p:par>
                                <p:cTn id="44" presetID="22" presetClass="entr" presetSubtype="2" fill="hold" nodeType="afterEffect">
                                  <p:stCondLst>
                                    <p:cond delay="0"/>
                                  </p:stCondLst>
                                  <p:childTnLst>
                                    <p:set>
                                      <p:cBhvr>
                                        <p:cTn id="45" dur="1" fill="hold">
                                          <p:stCondLst>
                                            <p:cond delay="0"/>
                                          </p:stCondLst>
                                        </p:cTn>
                                        <p:tgtEl>
                                          <p:spTgt spid="21514"/>
                                        </p:tgtEl>
                                        <p:attrNameLst>
                                          <p:attrName>style.visibility</p:attrName>
                                        </p:attrNameLst>
                                      </p:cBhvr>
                                      <p:to>
                                        <p:strVal val="visible"/>
                                      </p:to>
                                    </p:set>
                                    <p:animEffect transition="in" filter="wipe(right)">
                                      <p:cBhvr>
                                        <p:cTn id="46" dur="500"/>
                                        <p:tgtEl>
                                          <p:spTgt spid="21514"/>
                                        </p:tgtEl>
                                      </p:cBhvr>
                                    </p:animEffect>
                                  </p:childTnLst>
                                </p:cTn>
                              </p:par>
                            </p:childTnLst>
                          </p:cTn>
                        </p:par>
                        <p:par>
                          <p:cTn id="47" fill="hold" nodeType="afterGroup">
                            <p:stCondLst>
                              <p:cond delay="1000"/>
                            </p:stCondLst>
                            <p:childTnLst>
                              <p:par>
                                <p:cTn id="48" presetID="22" presetClass="entr" presetSubtype="2" fill="hold" nodeType="afterEffect">
                                  <p:stCondLst>
                                    <p:cond delay="0"/>
                                  </p:stCondLst>
                                  <p:childTnLst>
                                    <p:set>
                                      <p:cBhvr>
                                        <p:cTn id="49" dur="1" fill="hold">
                                          <p:stCondLst>
                                            <p:cond delay="0"/>
                                          </p:stCondLst>
                                        </p:cTn>
                                        <p:tgtEl>
                                          <p:spTgt spid="21515"/>
                                        </p:tgtEl>
                                        <p:attrNameLst>
                                          <p:attrName>style.visibility</p:attrName>
                                        </p:attrNameLst>
                                      </p:cBhvr>
                                      <p:to>
                                        <p:strVal val="visible"/>
                                      </p:to>
                                    </p:set>
                                    <p:animEffect transition="in" filter="wipe(right)">
                                      <p:cBhvr>
                                        <p:cTn id="50" dur="500"/>
                                        <p:tgtEl>
                                          <p:spTgt spid="21515"/>
                                        </p:tgtEl>
                                      </p:cBhvr>
                                    </p:animEffect>
                                  </p:childTnLst>
                                </p:cTn>
                              </p:par>
                            </p:childTnLst>
                          </p:cTn>
                        </p:par>
                        <p:par>
                          <p:cTn id="51" fill="hold" nodeType="afterGroup">
                            <p:stCondLst>
                              <p:cond delay="1500"/>
                            </p:stCondLst>
                            <p:childTnLst>
                              <p:par>
                                <p:cTn id="52" presetID="22" presetClass="entr" presetSubtype="2" fill="hold" nodeType="after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right)">
                                      <p:cBhvr>
                                        <p:cTn id="54" dur="500"/>
                                        <p:tgtEl>
                                          <p:spTgt spid="21516"/>
                                        </p:tgtEl>
                                      </p:cBhvr>
                                    </p:animEffect>
                                  </p:childTnLst>
                                </p:cTn>
                              </p:par>
                            </p:childTnLst>
                          </p:cTn>
                        </p:par>
                        <p:par>
                          <p:cTn id="55" fill="hold" nodeType="afterGroup">
                            <p:stCondLst>
                              <p:cond delay="2000"/>
                            </p:stCondLst>
                            <p:childTnLst>
                              <p:par>
                                <p:cTn id="56" presetID="22" presetClass="entr" presetSubtype="2" fill="hold" nodeType="afterEffect">
                                  <p:stCondLst>
                                    <p:cond delay="0"/>
                                  </p:stCondLst>
                                  <p:childTnLst>
                                    <p:set>
                                      <p:cBhvr>
                                        <p:cTn id="57" dur="1" fill="hold">
                                          <p:stCondLst>
                                            <p:cond delay="0"/>
                                          </p:stCondLst>
                                        </p:cTn>
                                        <p:tgtEl>
                                          <p:spTgt spid="21517"/>
                                        </p:tgtEl>
                                        <p:attrNameLst>
                                          <p:attrName>style.visibility</p:attrName>
                                        </p:attrNameLst>
                                      </p:cBhvr>
                                      <p:to>
                                        <p:strVal val="visible"/>
                                      </p:to>
                                    </p:set>
                                    <p:animEffect transition="in" filter="wipe(right)">
                                      <p:cBhvr>
                                        <p:cTn id="58" dur="500"/>
                                        <p:tgtEl>
                                          <p:spTgt spid="215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21518"/>
                                        </p:tgtEl>
                                        <p:attrNameLst>
                                          <p:attrName>style.visibility</p:attrName>
                                        </p:attrNameLst>
                                      </p:cBhvr>
                                      <p:to>
                                        <p:strVal val="visible"/>
                                      </p:to>
                                    </p:set>
                                    <p:animEffect transition="in" filter="wipe(left)">
                                      <p:cBhvr>
                                        <p:cTn id="63" dur="500"/>
                                        <p:tgtEl>
                                          <p:spTgt spid="21518"/>
                                        </p:tgtEl>
                                      </p:cBhvr>
                                    </p:animEffect>
                                  </p:childTnLst>
                                </p:cTn>
                              </p:par>
                            </p:childTnLst>
                          </p:cTn>
                        </p:par>
                        <p:par>
                          <p:cTn id="64" fill="hold" nodeType="afterGroup">
                            <p:stCondLst>
                              <p:cond delay="500"/>
                            </p:stCondLst>
                            <p:childTnLst>
                              <p:par>
                                <p:cTn id="65" presetID="22" presetClass="entr" presetSubtype="8" fill="hold" nodeType="after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par>
                          <p:cTn id="68" fill="hold" nodeType="afterGroup">
                            <p:stCondLst>
                              <p:cond delay="1000"/>
                            </p:stCondLst>
                            <p:childTnLst>
                              <p:par>
                                <p:cTn id="69" presetID="22" presetClass="entr" presetSubtype="8" fill="hold" nodeType="afterEffect">
                                  <p:stCondLst>
                                    <p:cond delay="0"/>
                                  </p:stCondLst>
                                  <p:childTnLst>
                                    <p:set>
                                      <p:cBhvr>
                                        <p:cTn id="70" dur="1" fill="hold">
                                          <p:stCondLst>
                                            <p:cond delay="0"/>
                                          </p:stCondLst>
                                        </p:cTn>
                                        <p:tgtEl>
                                          <p:spTgt spid="21520"/>
                                        </p:tgtEl>
                                        <p:attrNameLst>
                                          <p:attrName>style.visibility</p:attrName>
                                        </p:attrNameLst>
                                      </p:cBhvr>
                                      <p:to>
                                        <p:strVal val="visible"/>
                                      </p:to>
                                    </p:set>
                                    <p:animEffect transition="in" filter="wipe(left)">
                                      <p:cBhvr>
                                        <p:cTn id="71"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6883"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0" name="文本框 9"/>
          <p:cNvSpPr txBox="1"/>
          <p:nvPr/>
        </p:nvSpPr>
        <p:spPr>
          <a:xfrm>
            <a:off x="1374644" y="2715452"/>
            <a:ext cx="10385885" cy="2215991"/>
          </a:xfrm>
          <a:prstGeom prst="rect">
            <a:avLst/>
          </a:prstGeom>
          <a:noFill/>
        </p:spPr>
        <p:txBody>
          <a:bodyPr wrap="square" rtlCol="0">
            <a:spAutoFit/>
          </a:bodyPr>
          <a:lstStyle/>
          <a:p>
            <a:r>
              <a:rPr lang="en-SG" altLang="zh-CN" sz="13800" b="1" spc="600" dirty="0">
                <a:blipFill dpi="0" rotWithShape="1">
                  <a:blip r:embed="rId4">
                    <a:extLst>
                      <a:ext uri="{28A0092B-C50C-407E-A947-70E740481C1C}">
                        <a14:useLocalDpi xmlns:a14="http://schemas.microsoft.com/office/drawing/2010/main" val="0"/>
                      </a:ext>
                    </a:extLst>
                  </a:blip>
                  <a:srcRect/>
                  <a:stretch>
                    <a:fillRect/>
                  </a:stretch>
                </a:blipFill>
                <a:latin typeface="Times New Roman" panose="02020603050405020304" pitchFamily="18" charset="0"/>
                <a:ea typeface="微软雅黑" pitchFamily="34" charset="-122"/>
                <a:cs typeface="Times New Roman" panose="02020603050405020304" pitchFamily="18" charset="0"/>
              </a:rPr>
              <a:t>CÂU GHÉP</a:t>
            </a:r>
            <a:endParaRPr lang="zh-CN" altLang="en-US" sz="13800" b="1" spc="600" dirty="0">
              <a:blipFill dpi="0" rotWithShape="1">
                <a:blip r:embed="rId4">
                  <a:extLst>
                    <a:ext uri="{28A0092B-C50C-407E-A947-70E740481C1C}">
                      <a14:useLocalDpi xmlns:a14="http://schemas.microsoft.com/office/drawing/2010/main" val="0"/>
                    </a:ext>
                  </a:extLst>
                </a:blip>
                <a:srcRect/>
                <a:stretch>
                  <a:fillRect/>
                </a:stretch>
              </a:blipFill>
              <a:latin typeface="Times New Roman" panose="02020603050405020304" pitchFamily="18" charset="0"/>
              <a:ea typeface="微软雅黑" pitchFamily="34" charset="-122"/>
              <a:cs typeface="Times New Roman" panose="02020603050405020304" pitchFamily="18" charset="0"/>
            </a:endParaRPr>
          </a:p>
        </p:txBody>
      </p:sp>
      <p:sp>
        <p:nvSpPr>
          <p:cNvPr id="2" name="TextBox 1"/>
          <p:cNvSpPr txBox="1"/>
          <p:nvPr/>
        </p:nvSpPr>
        <p:spPr>
          <a:xfrm>
            <a:off x="4874928" y="1751315"/>
            <a:ext cx="2017486" cy="646331"/>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TIẾT 47</a:t>
            </a:r>
          </a:p>
        </p:txBody>
      </p:sp>
      <p:sp>
        <p:nvSpPr>
          <p:cNvPr id="3" name="TextBox 2"/>
          <p:cNvSpPr txBox="1"/>
          <p:nvPr/>
        </p:nvSpPr>
        <p:spPr>
          <a:xfrm>
            <a:off x="1511617" y="787178"/>
            <a:ext cx="95979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CHỦ ĐỀ 7: VĂN BẢN THÔNG </a:t>
            </a:r>
            <a:r>
              <a:rPr lang="en-US" sz="3600" b="1">
                <a:solidFill>
                  <a:srgbClr val="FF0000"/>
                </a:solidFill>
                <a:latin typeface="Times New Roman" panose="02020603050405020304" pitchFamily="18" charset="0"/>
                <a:cs typeface="Times New Roman" panose="02020603050405020304" pitchFamily="18" charset="0"/>
              </a:rPr>
              <a:t>TIN </a:t>
            </a:r>
          </a:p>
          <a:p>
            <a:r>
              <a:rPr lang="en-US" sz="3600" b="1">
                <a:solidFill>
                  <a:srgbClr val="FF0000"/>
                </a:solidFill>
                <a:latin typeface="Times New Roman" panose="02020603050405020304" pitchFamily="18" charset="0"/>
                <a:cs typeface="Times New Roman" panose="02020603050405020304" pitchFamily="18" charset="0"/>
              </a:rPr>
              <a:t>                         (TIÊP THEO)</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89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16" name="图片 1">
            <a:extLst>
              <a:ext uri="{FF2B5EF4-FFF2-40B4-BE49-F238E27FC236}">
                <a16:creationId xmlns:a16="http://schemas.microsoft.com/office/drawing/2014/main" id="{B65A158C-3B05-4AB9-9F0D-F94A49DAE0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9396" y="0"/>
            <a:ext cx="5102604" cy="6858000"/>
          </a:xfrm>
          <a:prstGeom prst="rect">
            <a:avLst/>
          </a:prstGeom>
        </p:spPr>
      </p:pic>
      <p:sp>
        <p:nvSpPr>
          <p:cNvPr id="17" name="矩形 2">
            <a:extLst>
              <a:ext uri="{FF2B5EF4-FFF2-40B4-BE49-F238E27FC236}">
                <a16:creationId xmlns:a16="http://schemas.microsoft.com/office/drawing/2014/main" id="{FEF4D8D8-BE77-4F26-9B01-01A6B553317F}"/>
              </a:ext>
            </a:extLst>
          </p:cNvPr>
          <p:cNvSpPr/>
          <p:nvPr/>
        </p:nvSpPr>
        <p:spPr>
          <a:xfrm>
            <a:off x="857249" y="842963"/>
            <a:ext cx="10272713" cy="5272087"/>
          </a:xfrm>
          <a:prstGeom prst="rect">
            <a:avLst/>
          </a:prstGeom>
          <a:solidFill>
            <a:schemeClr val="bg1"/>
          </a:solidFill>
          <a:ln w="28575">
            <a:solidFill>
              <a:srgbClr val="FABBC8"/>
            </a:solid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8" name="不完整圆 3">
            <a:extLst>
              <a:ext uri="{FF2B5EF4-FFF2-40B4-BE49-F238E27FC236}">
                <a16:creationId xmlns:a16="http://schemas.microsoft.com/office/drawing/2014/main" id="{56BA7BE6-7179-40FD-AD8D-ADCB1B709C25}"/>
              </a:ext>
            </a:extLst>
          </p:cNvPr>
          <p:cNvSpPr/>
          <p:nvPr/>
        </p:nvSpPr>
        <p:spPr>
          <a:xfrm>
            <a:off x="1285869" y="2753096"/>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itchFamily="34" charset="-122"/>
              <a:ea typeface="微软雅黑" pitchFamily="34" charset="-122"/>
            </a:endParaRPr>
          </a:p>
        </p:txBody>
      </p:sp>
      <p:sp>
        <p:nvSpPr>
          <p:cNvPr id="19" name="矩形 4">
            <a:extLst>
              <a:ext uri="{FF2B5EF4-FFF2-40B4-BE49-F238E27FC236}">
                <a16:creationId xmlns:a16="http://schemas.microsoft.com/office/drawing/2014/main" id="{1E255FAD-8229-4250-B7FE-E30BA826D744}"/>
              </a:ext>
            </a:extLst>
          </p:cNvPr>
          <p:cNvSpPr/>
          <p:nvPr/>
        </p:nvSpPr>
        <p:spPr>
          <a:xfrm>
            <a:off x="1865686" y="2462589"/>
            <a:ext cx="4424636" cy="783163"/>
          </a:xfrm>
          <a:prstGeom prst="rect">
            <a:avLst/>
          </a:prstGeom>
        </p:spPr>
        <p:txBody>
          <a:bodyPr wrap="square">
            <a:spAutoFit/>
          </a:bodyPr>
          <a:lstStyle/>
          <a:p>
            <a:pPr>
              <a:lnSpc>
                <a:spcPct val="150000"/>
              </a:lnSpc>
            </a:pPr>
            <a:r>
              <a:rPr lang="en-US" altLang="zh-CN" sz="3400" dirty="0" err="1">
                <a:latin typeface="Times New Roman" panose="02020603050405020304" pitchFamily="18" charset="0"/>
                <a:ea typeface="微软雅黑" pitchFamily="34" charset="-122"/>
                <a:cs typeface="Times New Roman" panose="02020603050405020304" pitchFamily="18" charset="0"/>
              </a:rPr>
              <a:t>Ôn</a:t>
            </a:r>
            <a:r>
              <a:rPr lang="en-US" altLang="zh-CN" sz="3400" dirty="0">
                <a:latin typeface="Times New Roman" panose="02020603050405020304" pitchFamily="18" charset="0"/>
                <a:ea typeface="微软雅黑" pitchFamily="34" charset="-122"/>
                <a:cs typeface="Times New Roman" panose="02020603050405020304" pitchFamily="18" charset="0"/>
              </a:rPr>
              <a:t> </a:t>
            </a:r>
            <a:r>
              <a:rPr lang="en-US" altLang="zh-CN" sz="3400" dirty="0" err="1">
                <a:latin typeface="Times New Roman" panose="02020603050405020304" pitchFamily="18" charset="0"/>
                <a:ea typeface="微软雅黑" pitchFamily="34" charset="-122"/>
                <a:cs typeface="Times New Roman" panose="02020603050405020304" pitchFamily="18" charset="0"/>
              </a:rPr>
              <a:t>lại</a:t>
            </a:r>
            <a:r>
              <a:rPr lang="en-US" altLang="zh-CN" sz="3400" dirty="0">
                <a:latin typeface="Times New Roman" panose="02020603050405020304" pitchFamily="18" charset="0"/>
                <a:ea typeface="微软雅黑" pitchFamily="34" charset="-122"/>
                <a:cs typeface="Times New Roman" panose="02020603050405020304" pitchFamily="18" charset="0"/>
              </a:rPr>
              <a:t> </a:t>
            </a:r>
            <a:r>
              <a:rPr lang="en-US" altLang="zh-CN" sz="3400" dirty="0" err="1">
                <a:latin typeface="Times New Roman" panose="02020603050405020304" pitchFamily="18" charset="0"/>
                <a:ea typeface="微软雅黑" pitchFamily="34" charset="-122"/>
                <a:cs typeface="Times New Roman" panose="02020603050405020304" pitchFamily="18" charset="0"/>
              </a:rPr>
              <a:t>bài</a:t>
            </a:r>
            <a:r>
              <a:rPr lang="en-US" altLang="zh-CN" sz="3400" dirty="0">
                <a:latin typeface="Times New Roman" panose="02020603050405020304" pitchFamily="18" charset="0"/>
                <a:ea typeface="微软雅黑" pitchFamily="34" charset="-122"/>
                <a:cs typeface="Times New Roman" panose="02020603050405020304" pitchFamily="18" charset="0"/>
              </a:rPr>
              <a:t> </a:t>
            </a:r>
            <a:r>
              <a:rPr lang="en-US" altLang="zh-CN" sz="3400" dirty="0" err="1">
                <a:latin typeface="Times New Roman" panose="02020603050405020304" pitchFamily="18" charset="0"/>
                <a:ea typeface="微软雅黑" pitchFamily="34" charset="-122"/>
                <a:cs typeface="Times New Roman" panose="02020603050405020304" pitchFamily="18" charset="0"/>
              </a:rPr>
              <a:t>cũ</a:t>
            </a:r>
            <a:r>
              <a:rPr lang="en-US" altLang="zh-CN" sz="3400" dirty="0">
                <a:latin typeface="Times New Roman" panose="02020603050405020304" pitchFamily="18" charset="0"/>
                <a:ea typeface="微软雅黑" pitchFamily="34" charset="-122"/>
                <a:cs typeface="Times New Roman" panose="02020603050405020304" pitchFamily="18" charset="0"/>
              </a:rPr>
              <a:t>.</a:t>
            </a:r>
          </a:p>
        </p:txBody>
      </p:sp>
      <p:sp>
        <p:nvSpPr>
          <p:cNvPr id="24" name="不完整圆 9">
            <a:extLst>
              <a:ext uri="{FF2B5EF4-FFF2-40B4-BE49-F238E27FC236}">
                <a16:creationId xmlns:a16="http://schemas.microsoft.com/office/drawing/2014/main" id="{091B0A7B-2C88-45AC-A095-58B86473511B}"/>
              </a:ext>
            </a:extLst>
          </p:cNvPr>
          <p:cNvSpPr/>
          <p:nvPr/>
        </p:nvSpPr>
        <p:spPr>
          <a:xfrm>
            <a:off x="1140051" y="3938959"/>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itchFamily="34" charset="-122"/>
              <a:ea typeface="微软雅黑" pitchFamily="34" charset="-122"/>
            </a:endParaRPr>
          </a:p>
        </p:txBody>
      </p:sp>
      <p:sp>
        <p:nvSpPr>
          <p:cNvPr id="25" name="矩形 10">
            <a:extLst>
              <a:ext uri="{FF2B5EF4-FFF2-40B4-BE49-F238E27FC236}">
                <a16:creationId xmlns:a16="http://schemas.microsoft.com/office/drawing/2014/main" id="{67F19A71-8CE3-44E6-86AF-E688E4DA69D9}"/>
              </a:ext>
            </a:extLst>
          </p:cNvPr>
          <p:cNvSpPr/>
          <p:nvPr/>
        </p:nvSpPr>
        <p:spPr>
          <a:xfrm>
            <a:off x="1770099" y="3613372"/>
            <a:ext cx="9040445" cy="1567993"/>
          </a:xfrm>
          <a:prstGeom prst="rect">
            <a:avLst/>
          </a:prstGeom>
        </p:spPr>
        <p:txBody>
          <a:bodyPr wrap="square">
            <a:spAutoFit/>
          </a:bodyPr>
          <a:lstStyle/>
          <a:p>
            <a:pPr>
              <a:lnSpc>
                <a:spcPct val="150000"/>
              </a:lnSpc>
            </a:pPr>
            <a:r>
              <a:rPr lang="en-SG" altLang="zh-CN" sz="3400">
                <a:latin typeface="Times New Roman" panose="02020603050405020304" pitchFamily="18" charset="0"/>
                <a:ea typeface="微软雅黑" pitchFamily="34" charset="-122"/>
                <a:cs typeface="Times New Roman" panose="02020603050405020304" pitchFamily="18" charset="0"/>
              </a:rPr>
              <a:t>Chuẩn bị </a:t>
            </a:r>
            <a:r>
              <a:rPr lang="en-SG" altLang="zh-CN" sz="3400" dirty="0" err="1">
                <a:latin typeface="Times New Roman" panose="02020603050405020304" pitchFamily="18" charset="0"/>
                <a:ea typeface="微软雅黑" pitchFamily="34" charset="-122"/>
                <a:cs typeface="Times New Roman" panose="02020603050405020304" pitchFamily="18" charset="0"/>
              </a:rPr>
              <a:t>bài</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Tìm</a:t>
            </a:r>
            <a:r>
              <a:rPr lang="en-SG" altLang="zh-CN" sz="3400" i="1"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hiểu</a:t>
            </a:r>
            <a:r>
              <a:rPr lang="en-SG" altLang="zh-CN" sz="3400" i="1"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chung</a:t>
            </a:r>
            <a:r>
              <a:rPr lang="en-SG" altLang="zh-CN" sz="3400" i="1"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về</a:t>
            </a:r>
            <a:r>
              <a:rPr lang="en-SG" altLang="zh-CN" sz="3400" i="1"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văn</a:t>
            </a:r>
            <a:r>
              <a:rPr lang="en-SG" altLang="zh-CN" sz="3400" i="1"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bản</a:t>
            </a:r>
            <a:r>
              <a:rPr lang="en-SG" altLang="zh-CN" sz="3400" i="1"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thuyết</a:t>
            </a:r>
            <a:r>
              <a:rPr lang="en-SG" altLang="zh-CN" sz="3400" i="1" dirty="0">
                <a:latin typeface="Times New Roman" panose="02020603050405020304" pitchFamily="18" charset="0"/>
                <a:ea typeface="微软雅黑" pitchFamily="34" charset="-122"/>
                <a:cs typeface="Times New Roman" panose="02020603050405020304" pitchFamily="18" charset="0"/>
              </a:rPr>
              <a:t> </a:t>
            </a:r>
            <a:r>
              <a:rPr lang="en-SG" altLang="zh-CN" sz="3400" i="1" dirty="0" err="1">
                <a:latin typeface="Times New Roman" panose="02020603050405020304" pitchFamily="18" charset="0"/>
                <a:ea typeface="微软雅黑" pitchFamily="34" charset="-122"/>
                <a:cs typeface="Times New Roman" panose="02020603050405020304" pitchFamily="18" charset="0"/>
              </a:rPr>
              <a:t>minh</a:t>
            </a:r>
            <a:endParaRPr lang="en-US" altLang="zh-CN" sz="3400" i="1" dirty="0">
              <a:latin typeface="Times New Roman" panose="02020603050405020304" pitchFamily="18" charset="0"/>
              <a:ea typeface="微软雅黑"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B50D2219-27BC-4936-8AE1-64FD952D975B}"/>
              </a:ext>
            </a:extLst>
          </p:cNvPr>
          <p:cNvSpPr txBox="1"/>
          <p:nvPr/>
        </p:nvSpPr>
        <p:spPr>
          <a:xfrm>
            <a:off x="3860421" y="886946"/>
            <a:ext cx="5050971" cy="769441"/>
          </a:xfrm>
          <a:prstGeom prst="rect">
            <a:avLst/>
          </a:prstGeom>
          <a:noFill/>
        </p:spPr>
        <p:txBody>
          <a:bodyPr wrap="square" rtlCol="0">
            <a:spAutoFit/>
          </a:bodyPr>
          <a:lstStyle/>
          <a:p>
            <a:pPr algn="ctr"/>
            <a:r>
              <a:rPr lang="en-SG" sz="4400" dirty="0">
                <a:solidFill>
                  <a:srgbClr val="FF0000"/>
                </a:solidFill>
                <a:latin typeface="Times New Roman" panose="02020603050405020304" pitchFamily="18" charset="0"/>
                <a:cs typeface="Times New Roman" panose="02020603050405020304" pitchFamily="18" charset="0"/>
              </a:rPr>
              <a:t>H</a:t>
            </a:r>
            <a:r>
              <a:rPr lang="vi-VN" sz="4400" dirty="0">
                <a:solidFill>
                  <a:srgbClr val="FF0000"/>
                </a:solidFill>
                <a:latin typeface="Times New Roman" panose="02020603050405020304" pitchFamily="18" charset="0"/>
                <a:cs typeface="Times New Roman" panose="02020603050405020304" pitchFamily="18" charset="0"/>
              </a:rPr>
              <a:t>ư</a:t>
            </a:r>
            <a:r>
              <a:rPr lang="en-SG" sz="4400" dirty="0" err="1">
                <a:solidFill>
                  <a:srgbClr val="FF0000"/>
                </a:solidFill>
                <a:latin typeface="Times New Roman" panose="02020603050405020304" pitchFamily="18" charset="0"/>
                <a:cs typeface="Times New Roman" panose="02020603050405020304" pitchFamily="18" charset="0"/>
              </a:rPr>
              <a:t>ớng</a:t>
            </a:r>
            <a:r>
              <a:rPr lang="en-SG" sz="4400" dirty="0">
                <a:solidFill>
                  <a:srgbClr val="FF0000"/>
                </a:solidFill>
                <a:latin typeface="Times New Roman" panose="02020603050405020304" pitchFamily="18" charset="0"/>
                <a:cs typeface="Times New Roman" panose="02020603050405020304" pitchFamily="18" charset="0"/>
              </a:rPr>
              <a:t> </a:t>
            </a:r>
            <a:r>
              <a:rPr lang="en-SG" sz="4400" dirty="0" err="1">
                <a:solidFill>
                  <a:srgbClr val="FF0000"/>
                </a:solidFill>
                <a:latin typeface="Times New Roman" panose="02020603050405020304" pitchFamily="18" charset="0"/>
                <a:cs typeface="Times New Roman" panose="02020603050405020304" pitchFamily="18" charset="0"/>
              </a:rPr>
              <a:t>dẫn</a:t>
            </a:r>
            <a:r>
              <a:rPr lang="en-SG" sz="4400" dirty="0">
                <a:solidFill>
                  <a:srgbClr val="FF0000"/>
                </a:solidFill>
                <a:latin typeface="Times New Roman" panose="02020603050405020304" pitchFamily="18" charset="0"/>
                <a:cs typeface="Times New Roman" panose="02020603050405020304" pitchFamily="18" charset="0"/>
              </a:rPr>
              <a:t> </a:t>
            </a:r>
            <a:r>
              <a:rPr lang="en-SG" sz="4400" dirty="0" err="1">
                <a:solidFill>
                  <a:srgbClr val="FF0000"/>
                </a:solidFill>
                <a:latin typeface="Times New Roman" panose="02020603050405020304" pitchFamily="18" charset="0"/>
                <a:cs typeface="Times New Roman" panose="02020603050405020304" pitchFamily="18" charset="0"/>
              </a:rPr>
              <a:t>tự</a:t>
            </a:r>
            <a:r>
              <a:rPr lang="en-SG" sz="4400" dirty="0">
                <a:solidFill>
                  <a:srgbClr val="FF0000"/>
                </a:solidFill>
                <a:latin typeface="Times New Roman" panose="02020603050405020304" pitchFamily="18" charset="0"/>
                <a:cs typeface="Times New Roman" panose="02020603050405020304" pitchFamily="18" charset="0"/>
              </a:rPr>
              <a:t> </a:t>
            </a:r>
            <a:r>
              <a:rPr lang="en-SG" sz="4400" dirty="0" err="1">
                <a:solidFill>
                  <a:srgbClr val="FF0000"/>
                </a:solidFill>
                <a:latin typeface="Times New Roman" panose="02020603050405020304" pitchFamily="18" charset="0"/>
                <a:cs typeface="Times New Roman" panose="02020603050405020304" pitchFamily="18" charset="0"/>
              </a:rPr>
              <a:t>học</a:t>
            </a:r>
            <a:endParaRPr lang="en-SG"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8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 calcmode="lin" valueType="num">
                                      <p:cBhvr>
                                        <p:cTn id="20" dur="1000" fill="hold"/>
                                        <p:tgtEl>
                                          <p:spTgt spid="19"/>
                                        </p:tgtEl>
                                        <p:attrNameLst>
                                          <p:attrName>style.rotation</p:attrName>
                                        </p:attrNameLst>
                                      </p:cBhvr>
                                      <p:tavLst>
                                        <p:tav tm="0">
                                          <p:val>
                                            <p:fltVal val="90"/>
                                          </p:val>
                                        </p:tav>
                                        <p:tav tm="100000">
                                          <p:val>
                                            <p:fltVal val="0"/>
                                          </p:val>
                                        </p:tav>
                                      </p:tavLst>
                                    </p:anim>
                                    <p:animEffect transition="in" filter="fade">
                                      <p:cBhvr>
                                        <p:cTn id="21" dur="1000"/>
                                        <p:tgtEl>
                                          <p:spTgt spid="19"/>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000" fill="hold"/>
                                        <p:tgtEl>
                                          <p:spTgt spid="24"/>
                                        </p:tgtEl>
                                        <p:attrNameLst>
                                          <p:attrName>ppt_w</p:attrName>
                                        </p:attrNameLst>
                                      </p:cBhvr>
                                      <p:tavLst>
                                        <p:tav tm="0">
                                          <p:val>
                                            <p:fltVal val="0"/>
                                          </p:val>
                                        </p:tav>
                                        <p:tav tm="100000">
                                          <p:val>
                                            <p:strVal val="#ppt_w"/>
                                          </p:val>
                                        </p:tav>
                                      </p:tavLst>
                                    </p:anim>
                                    <p:anim calcmode="lin" valueType="num">
                                      <p:cBhvr>
                                        <p:cTn id="25" dur="1000" fill="hold"/>
                                        <p:tgtEl>
                                          <p:spTgt spid="24"/>
                                        </p:tgtEl>
                                        <p:attrNameLst>
                                          <p:attrName>ppt_h</p:attrName>
                                        </p:attrNameLst>
                                      </p:cBhvr>
                                      <p:tavLst>
                                        <p:tav tm="0">
                                          <p:val>
                                            <p:fltVal val="0"/>
                                          </p:val>
                                        </p:tav>
                                        <p:tav tm="100000">
                                          <p:val>
                                            <p:strVal val="#ppt_h"/>
                                          </p:val>
                                        </p:tav>
                                      </p:tavLst>
                                    </p:anim>
                                    <p:anim calcmode="lin" valueType="num">
                                      <p:cBhvr>
                                        <p:cTn id="26" dur="1000" fill="hold"/>
                                        <p:tgtEl>
                                          <p:spTgt spid="24"/>
                                        </p:tgtEl>
                                        <p:attrNameLst>
                                          <p:attrName>style.rotation</p:attrName>
                                        </p:attrNameLst>
                                      </p:cBhvr>
                                      <p:tavLst>
                                        <p:tav tm="0">
                                          <p:val>
                                            <p:fltVal val="90"/>
                                          </p:val>
                                        </p:tav>
                                        <p:tav tm="100000">
                                          <p:val>
                                            <p:fltVal val="0"/>
                                          </p:val>
                                        </p:tav>
                                      </p:tavLst>
                                    </p:anim>
                                    <p:animEffect transition="in" filter="fade">
                                      <p:cBhvr>
                                        <p:cTn id="27" dur="1000"/>
                                        <p:tgtEl>
                                          <p:spTgt spid="24"/>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4"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0" name="文本框 9"/>
          <p:cNvSpPr txBox="1"/>
          <p:nvPr/>
        </p:nvSpPr>
        <p:spPr>
          <a:xfrm>
            <a:off x="1468582" y="1921613"/>
            <a:ext cx="9254836" cy="1323439"/>
          </a:xfrm>
          <a:prstGeom prst="rect">
            <a:avLst/>
          </a:prstGeom>
          <a:noFill/>
        </p:spPr>
        <p:txBody>
          <a:bodyPr wrap="square" rtlCol="0">
            <a:spAutoFit/>
          </a:bodyPr>
          <a:lstStyle/>
          <a:p>
            <a:pPr algn="ctr"/>
            <a:r>
              <a:rPr lang="en-US" altLang="zh-CN" sz="8000" dirty="0">
                <a:blipFill dpi="0" rotWithShape="1">
                  <a:blip r:embed="rId4">
                    <a:extLst>
                      <a:ext uri="{28A0092B-C50C-407E-A947-70E740481C1C}">
                        <a14:useLocalDpi xmlns:a14="http://schemas.microsoft.com/office/drawing/2010/main" val="0"/>
                      </a:ext>
                    </a:extLst>
                  </a:blip>
                  <a:srcRect/>
                  <a:stretch>
                    <a:fillRect/>
                  </a:stretch>
                </a:blipFill>
                <a:latin typeface="Times New Roman" panose="02020603050405020304" pitchFamily="18" charset="0"/>
                <a:ea typeface="微软雅黑" pitchFamily="34" charset="-122"/>
                <a:cs typeface="Times New Roman" panose="02020603050405020304" pitchFamily="18" charset="0"/>
              </a:rPr>
              <a:t>TẠM BIỆT CÁC EM!</a:t>
            </a:r>
            <a:endParaRPr lang="zh-CN" altLang="en-US" sz="8000" dirty="0">
              <a:blipFill dpi="0" rotWithShape="1">
                <a:blip r:embed="rId4">
                  <a:extLst>
                    <a:ext uri="{28A0092B-C50C-407E-A947-70E740481C1C}">
                      <a14:useLocalDpi xmlns:a14="http://schemas.microsoft.com/office/drawing/2010/main" val="0"/>
                    </a:ext>
                  </a:extLst>
                </a:blip>
                <a:srcRect/>
                <a:stretch>
                  <a:fillRect/>
                </a:stretch>
              </a:blip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07409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6" name="矩形 3">
            <a:extLst>
              <a:ext uri="{FF2B5EF4-FFF2-40B4-BE49-F238E27FC236}">
                <a16:creationId xmlns:a16="http://schemas.microsoft.com/office/drawing/2014/main" id="{01D9A8FA-70D8-4B19-9B86-6A7A9288FB80}"/>
              </a:ext>
            </a:extLst>
          </p:cNvPr>
          <p:cNvSpPr/>
          <p:nvPr/>
        </p:nvSpPr>
        <p:spPr>
          <a:xfrm>
            <a:off x="618980" y="956824"/>
            <a:ext cx="10846190" cy="5029200"/>
          </a:xfrm>
          <a:prstGeom prst="rect">
            <a:avLst/>
          </a:prstGeom>
          <a:solidFill>
            <a:schemeClr val="bg1"/>
          </a:solidFill>
          <a:ln w="38100">
            <a:solidFill>
              <a:srgbClr val="FABBC8"/>
            </a:solidFill>
          </a:ln>
          <a:effectLst>
            <a:outerShdw blurRad="76200" dist="38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5">
            <a:extLst>
              <a:ext uri="{FF2B5EF4-FFF2-40B4-BE49-F238E27FC236}">
                <a16:creationId xmlns:a16="http://schemas.microsoft.com/office/drawing/2014/main" id="{031BB1DC-ED60-4F33-98E1-0246E2224A45}"/>
              </a:ext>
            </a:extLst>
          </p:cNvPr>
          <p:cNvSpPr txBox="1"/>
          <p:nvPr/>
        </p:nvSpPr>
        <p:spPr>
          <a:xfrm>
            <a:off x="1652664" y="1462853"/>
            <a:ext cx="1323826" cy="1015663"/>
          </a:xfrm>
          <a:prstGeom prst="rect">
            <a:avLst/>
          </a:prstGeom>
          <a:noFill/>
        </p:spPr>
        <p:txBody>
          <a:bodyPr wrap="square" rtlCol="0">
            <a:spAutoFit/>
          </a:bodyPr>
          <a:lstStyle/>
          <a:p>
            <a:pPr algn="ctr"/>
            <a:r>
              <a:rPr lang="en-US" altLang="zh-CN" sz="6000" dirty="0">
                <a:latin typeface="Times New Roman" panose="02020603050405020304" pitchFamily="18" charset="0"/>
                <a:ea typeface="微软雅黑" pitchFamily="34" charset="-122"/>
                <a:cs typeface="Times New Roman" panose="02020603050405020304" pitchFamily="18" charset="0"/>
              </a:rPr>
              <a:t>I</a:t>
            </a:r>
            <a:endParaRPr lang="zh-CN" altLang="en-US" sz="6000" dirty="0">
              <a:latin typeface="Times New Roman" panose="02020603050405020304" pitchFamily="18" charset="0"/>
              <a:ea typeface="微软雅黑" pitchFamily="34" charset="-122"/>
              <a:cs typeface="Times New Roman" panose="02020603050405020304" pitchFamily="18" charset="0"/>
            </a:endParaRPr>
          </a:p>
        </p:txBody>
      </p:sp>
      <p:sp>
        <p:nvSpPr>
          <p:cNvPr id="12" name="文本框 6">
            <a:extLst>
              <a:ext uri="{FF2B5EF4-FFF2-40B4-BE49-F238E27FC236}">
                <a16:creationId xmlns:a16="http://schemas.microsoft.com/office/drawing/2014/main" id="{C4D4DB3A-289C-4F28-B94E-E6125E6DAE9A}"/>
              </a:ext>
            </a:extLst>
          </p:cNvPr>
          <p:cNvSpPr txBox="1"/>
          <p:nvPr/>
        </p:nvSpPr>
        <p:spPr>
          <a:xfrm>
            <a:off x="5227396" y="1462852"/>
            <a:ext cx="1451970" cy="1015663"/>
          </a:xfrm>
          <a:prstGeom prst="rect">
            <a:avLst/>
          </a:prstGeom>
          <a:noFill/>
        </p:spPr>
        <p:txBody>
          <a:bodyPr wrap="square" rtlCol="0">
            <a:spAutoFit/>
          </a:bodyPr>
          <a:lstStyle/>
          <a:p>
            <a:pPr algn="ctr"/>
            <a:r>
              <a:rPr lang="en-US" altLang="zh-CN" sz="6000" dirty="0">
                <a:latin typeface="Times New Roman" panose="02020603050405020304" pitchFamily="18" charset="0"/>
                <a:ea typeface="微软雅黑" pitchFamily="34" charset="-122"/>
                <a:cs typeface="Times New Roman" panose="02020603050405020304" pitchFamily="18" charset="0"/>
              </a:rPr>
              <a:t>II</a:t>
            </a:r>
            <a:endParaRPr lang="zh-CN" altLang="en-US" sz="6000" dirty="0">
              <a:latin typeface="Times New Roman" panose="02020603050405020304" pitchFamily="18" charset="0"/>
              <a:ea typeface="微软雅黑" pitchFamily="34" charset="-122"/>
              <a:cs typeface="Times New Roman" panose="02020603050405020304" pitchFamily="18" charset="0"/>
            </a:endParaRPr>
          </a:p>
        </p:txBody>
      </p:sp>
      <p:sp>
        <p:nvSpPr>
          <p:cNvPr id="13" name="文本框 7">
            <a:extLst>
              <a:ext uri="{FF2B5EF4-FFF2-40B4-BE49-F238E27FC236}">
                <a16:creationId xmlns:a16="http://schemas.microsoft.com/office/drawing/2014/main" id="{40BEA3F6-CB45-4DF6-8724-715150D0757A}"/>
              </a:ext>
            </a:extLst>
          </p:cNvPr>
          <p:cNvSpPr txBox="1"/>
          <p:nvPr/>
        </p:nvSpPr>
        <p:spPr>
          <a:xfrm>
            <a:off x="9108906" y="1462852"/>
            <a:ext cx="1394165" cy="1015663"/>
          </a:xfrm>
          <a:prstGeom prst="rect">
            <a:avLst/>
          </a:prstGeom>
          <a:noFill/>
        </p:spPr>
        <p:txBody>
          <a:bodyPr wrap="square" rtlCol="0">
            <a:spAutoFit/>
          </a:bodyPr>
          <a:lstStyle/>
          <a:p>
            <a:pPr algn="ctr"/>
            <a:r>
              <a:rPr lang="en-US" altLang="zh-CN" sz="6000" dirty="0">
                <a:latin typeface="Times New Roman" panose="02020603050405020304" pitchFamily="18" charset="0"/>
                <a:ea typeface="微软雅黑" pitchFamily="34" charset="-122"/>
                <a:cs typeface="Times New Roman" panose="02020603050405020304" pitchFamily="18" charset="0"/>
              </a:rPr>
              <a:t>III</a:t>
            </a:r>
            <a:endParaRPr lang="zh-CN" altLang="en-US" sz="6000" dirty="0">
              <a:latin typeface="Times New Roman" panose="02020603050405020304" pitchFamily="18" charset="0"/>
              <a:ea typeface="微软雅黑" pitchFamily="34" charset="-122"/>
              <a:cs typeface="Times New Roman" panose="02020603050405020304" pitchFamily="18" charset="0"/>
            </a:endParaRPr>
          </a:p>
        </p:txBody>
      </p:sp>
      <p:sp>
        <p:nvSpPr>
          <p:cNvPr id="19" name="文本框 13">
            <a:extLst>
              <a:ext uri="{FF2B5EF4-FFF2-40B4-BE49-F238E27FC236}">
                <a16:creationId xmlns:a16="http://schemas.microsoft.com/office/drawing/2014/main" id="{7FAE770C-BC73-43BD-BF64-E176DCE15AC6}"/>
              </a:ext>
            </a:extLst>
          </p:cNvPr>
          <p:cNvSpPr txBox="1">
            <a:spLocks noChangeArrowheads="1"/>
          </p:cNvSpPr>
          <p:nvPr/>
        </p:nvSpPr>
        <p:spPr bwMode="auto">
          <a:xfrm>
            <a:off x="778494" y="3007839"/>
            <a:ext cx="3469068" cy="144655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Đặc</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điểm</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của</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câu</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ghép</a:t>
            </a:r>
            <a:endParaRPr lang="zh-CN" altLang="en-US" sz="4400" dirty="0">
              <a:latin typeface="Times New Roman" panose="02020603050405020304" pitchFamily="18" charset="0"/>
              <a:ea typeface="微软雅黑" pitchFamily="34" charset="-122"/>
              <a:cs typeface="Times New Roman" panose="02020603050405020304" pitchFamily="18" charset="0"/>
            </a:endParaRPr>
          </a:p>
        </p:txBody>
      </p:sp>
      <p:sp>
        <p:nvSpPr>
          <p:cNvPr id="20" name="文本框 14">
            <a:extLst>
              <a:ext uri="{FF2B5EF4-FFF2-40B4-BE49-F238E27FC236}">
                <a16:creationId xmlns:a16="http://schemas.microsoft.com/office/drawing/2014/main" id="{9C883E94-954E-4456-8E10-BB47AE070BA1}"/>
              </a:ext>
            </a:extLst>
          </p:cNvPr>
          <p:cNvSpPr txBox="1">
            <a:spLocks noChangeArrowheads="1"/>
          </p:cNvSpPr>
          <p:nvPr/>
        </p:nvSpPr>
        <p:spPr bwMode="auto">
          <a:xfrm>
            <a:off x="4466599" y="3007839"/>
            <a:ext cx="3217191" cy="144655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Cách</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nối</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các</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vế</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câu</a:t>
            </a:r>
            <a:endParaRPr lang="zh-CN" altLang="en-US" sz="4400" dirty="0">
              <a:latin typeface="Times New Roman" panose="02020603050405020304" pitchFamily="18" charset="0"/>
              <a:ea typeface="微软雅黑" pitchFamily="34" charset="-122"/>
              <a:cs typeface="Times New Roman" panose="02020603050405020304" pitchFamily="18" charset="0"/>
            </a:endParaRPr>
          </a:p>
        </p:txBody>
      </p:sp>
      <p:sp>
        <p:nvSpPr>
          <p:cNvPr id="21" name="文本框 15">
            <a:extLst>
              <a:ext uri="{FF2B5EF4-FFF2-40B4-BE49-F238E27FC236}">
                <a16:creationId xmlns:a16="http://schemas.microsoft.com/office/drawing/2014/main" id="{F9B470C6-659A-4ACE-9D89-BA75A90CB585}"/>
              </a:ext>
            </a:extLst>
          </p:cNvPr>
          <p:cNvSpPr txBox="1">
            <a:spLocks noChangeArrowheads="1"/>
          </p:cNvSpPr>
          <p:nvPr/>
        </p:nvSpPr>
        <p:spPr bwMode="auto">
          <a:xfrm>
            <a:off x="8197392" y="3086703"/>
            <a:ext cx="3217191" cy="76944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Luyện</a:t>
            </a:r>
            <a:r>
              <a:rPr lang="en-US" altLang="zh-CN" sz="44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 </a:t>
            </a:r>
            <a:r>
              <a:rPr lang="en-US" altLang="zh-CN" sz="4400" dirty="0" err="1">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tập</a:t>
            </a:r>
            <a:endParaRPr lang="zh-CN" altLang="en-US" sz="4400" dirty="0">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13655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2">
            <a:extLst>
              <a:ext uri="{FF2B5EF4-FFF2-40B4-BE49-F238E27FC236}">
                <a16:creationId xmlns:a16="http://schemas.microsoft.com/office/drawing/2014/main" id="{0DAEA6F7-AD42-43B3-BB55-82958BB841AA}"/>
              </a:ext>
            </a:extLst>
          </p:cNvPr>
          <p:cNvSpPr/>
          <p:nvPr/>
        </p:nvSpPr>
        <p:spPr>
          <a:xfrm>
            <a:off x="1097281"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4339771" y="2367171"/>
            <a:ext cx="6754948" cy="64633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3600" dirty="0">
                <a:latin typeface="Times New Roman" panose="02020603050405020304" pitchFamily="18" charset="0"/>
                <a:ea typeface="微软雅黑" pitchFamily="34" charset="-122"/>
                <a:cs typeface="Times New Roman" panose="02020603050405020304" pitchFamily="18" charset="0"/>
                <a:sym typeface="微软雅黑" panose="020B0503020204020204" pitchFamily="34" charset="-122"/>
              </a:rPr>
              <a:t>I. ĐẶC ĐIỂM CỦA CÂU GHÉP</a:t>
            </a:r>
            <a:endParaRPr lang="zh-CN" altLang="en-US" sz="3600" dirty="0">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774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5" name="等腰三角形 1">
            <a:extLst>
              <a:ext uri="{FF2B5EF4-FFF2-40B4-BE49-F238E27FC236}">
                <a16:creationId xmlns:a16="http://schemas.microsoft.com/office/drawing/2014/main" id="{734C355E-18CD-4E63-896B-3193EA5EC41B}"/>
              </a:ext>
            </a:extLst>
          </p:cNvPr>
          <p:cNvSpPr/>
          <p:nvPr/>
        </p:nvSpPr>
        <p:spPr>
          <a:xfrm rot="3565964">
            <a:off x="582258" y="-501067"/>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等腰三角形 2">
            <a:extLst>
              <a:ext uri="{FF2B5EF4-FFF2-40B4-BE49-F238E27FC236}">
                <a16:creationId xmlns:a16="http://schemas.microsoft.com/office/drawing/2014/main" id="{0AA43A7D-7736-490C-A725-AB72D3BB776E}"/>
              </a:ext>
            </a:extLst>
          </p:cNvPr>
          <p:cNvSpPr/>
          <p:nvPr/>
        </p:nvSpPr>
        <p:spPr>
          <a:xfrm rot="3565964">
            <a:off x="1628511" y="-386104"/>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等腰三角形 1">
            <a:extLst>
              <a:ext uri="{FF2B5EF4-FFF2-40B4-BE49-F238E27FC236}">
                <a16:creationId xmlns:a16="http://schemas.microsoft.com/office/drawing/2014/main" id="{59DD04AE-000F-4EC0-B8FC-BFEDAF497965}"/>
              </a:ext>
            </a:extLst>
          </p:cNvPr>
          <p:cNvSpPr/>
          <p:nvPr/>
        </p:nvSpPr>
        <p:spPr>
          <a:xfrm rot="3565964">
            <a:off x="9835252" y="-488368"/>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等腰三角形 2">
            <a:extLst>
              <a:ext uri="{FF2B5EF4-FFF2-40B4-BE49-F238E27FC236}">
                <a16:creationId xmlns:a16="http://schemas.microsoft.com/office/drawing/2014/main" id="{F1E16899-2DA7-45F5-B20B-A4745B2BFC6D}"/>
              </a:ext>
            </a:extLst>
          </p:cNvPr>
          <p:cNvSpPr/>
          <p:nvPr/>
        </p:nvSpPr>
        <p:spPr>
          <a:xfrm rot="3565964">
            <a:off x="9137747" y="-373405"/>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4">
            <a:extLst>
              <a:ext uri="{FF2B5EF4-FFF2-40B4-BE49-F238E27FC236}">
                <a16:creationId xmlns:a16="http://schemas.microsoft.com/office/drawing/2014/main" id="{2733CF7E-1F1A-4B9A-8F6F-5404BF54AABD}"/>
              </a:ext>
            </a:extLst>
          </p:cNvPr>
          <p:cNvSpPr txBox="1"/>
          <p:nvPr/>
        </p:nvSpPr>
        <p:spPr>
          <a:xfrm>
            <a:off x="2947996" y="924905"/>
            <a:ext cx="6734855"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dirty="0">
                <a:solidFill>
                  <a:srgbClr val="F57B95"/>
                </a:solidFill>
                <a:latin typeface="Times New Roman" panose="02020603050405020304" pitchFamily="18" charset="0"/>
                <a:ea typeface="微软雅黑" pitchFamily="34" charset="-122"/>
                <a:cs typeface="Times New Roman" panose="02020603050405020304" pitchFamily="18" charset="0"/>
              </a:rPr>
              <a:t>CÙNG SUY NGẪM</a:t>
            </a:r>
            <a:endParaRPr lang="zh-CN" altLang="en-US" sz="6000" dirty="0">
              <a:solidFill>
                <a:srgbClr val="F57B95"/>
              </a:solidFill>
              <a:latin typeface="Times New Roman" panose="02020603050405020304" pitchFamily="18" charset="0"/>
              <a:ea typeface="微软雅黑" pitchFamily="34" charset="-122"/>
              <a:cs typeface="Times New Roman" panose="02020603050405020304" pitchFamily="18" charset="0"/>
            </a:endParaRPr>
          </a:p>
        </p:txBody>
      </p:sp>
      <p:sp>
        <p:nvSpPr>
          <p:cNvPr id="3" name="Rectangle: Rounded Corners 2">
            <a:extLst>
              <a:ext uri="{FF2B5EF4-FFF2-40B4-BE49-F238E27FC236}">
                <a16:creationId xmlns:a16="http://schemas.microsoft.com/office/drawing/2014/main" id="{3F402C02-255F-4475-B3AC-762353866C8F}"/>
              </a:ext>
            </a:extLst>
          </p:cNvPr>
          <p:cNvSpPr/>
          <p:nvPr/>
        </p:nvSpPr>
        <p:spPr>
          <a:xfrm>
            <a:off x="622299" y="2732060"/>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Đọc</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ngữ</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liệu</a:t>
            </a:r>
            <a:r>
              <a:rPr lang="en-US" sz="3800" dirty="0">
                <a:solidFill>
                  <a:schemeClr val="tx1"/>
                </a:solidFill>
                <a:latin typeface="Times New Roman" panose="02020603050405020304" pitchFamily="18" charset="0"/>
                <a:cs typeface="Times New Roman" panose="02020603050405020304" pitchFamily="18" charset="0"/>
              </a:rPr>
              <a:t> </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880F7FB-6392-4C92-90A4-F49D4972ACDB}"/>
              </a:ext>
            </a:extLst>
          </p:cNvPr>
          <p:cNvSpPr/>
          <p:nvPr/>
        </p:nvSpPr>
        <p:spPr>
          <a:xfrm>
            <a:off x="4544651"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Hoàn</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thiện</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phiếu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bài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tập</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F52A1B9-D803-4845-8C8E-D811FD112738}"/>
              </a:ext>
            </a:extLst>
          </p:cNvPr>
          <p:cNvSpPr/>
          <p:nvPr/>
        </p:nvSpPr>
        <p:spPr>
          <a:xfrm>
            <a:off x="8396168"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Trình</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bày</a:t>
            </a:r>
            <a:r>
              <a:rPr lang="en-US" sz="3800" dirty="0">
                <a:solidFill>
                  <a:schemeClr val="tx1"/>
                </a:solidFill>
                <a:latin typeface="Times New Roman" panose="02020603050405020304" pitchFamily="18" charset="0"/>
                <a:cs typeface="Times New Roman" panose="02020603050405020304" pitchFamily="18" charset="0"/>
              </a:rPr>
              <a:t> </a:t>
            </a:r>
          </a:p>
          <a:p>
            <a:pPr algn="ctr"/>
            <a:r>
              <a:rPr lang="en-US" sz="3800" dirty="0" err="1">
                <a:solidFill>
                  <a:schemeClr val="tx1"/>
                </a:solidFill>
                <a:latin typeface="Times New Roman" panose="02020603050405020304" pitchFamily="18" charset="0"/>
                <a:cs typeface="Times New Roman" panose="02020603050405020304" pitchFamily="18" charset="0"/>
              </a:rPr>
              <a:t>kết</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quả</a:t>
            </a:r>
            <a:r>
              <a:rPr lang="en-US" sz="3800" dirty="0">
                <a:solidFill>
                  <a:schemeClr val="tx1"/>
                </a:solidFill>
                <a:latin typeface="Times New Roman" panose="02020603050405020304" pitchFamily="18" charset="0"/>
                <a:cs typeface="Times New Roman" panose="02020603050405020304" pitchFamily="18" charset="0"/>
              </a:rPr>
              <a:t> </a:t>
            </a:r>
            <a:endParaRPr lang="en-SG" sz="3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1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P spid="3"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0" name="Rectangle 10">
            <a:extLst>
              <a:ext uri="{FF2B5EF4-FFF2-40B4-BE49-F238E27FC236}">
                <a16:creationId xmlns:a16="http://schemas.microsoft.com/office/drawing/2014/main" id="{B6B1FDA7-FA3A-4878-8CDC-77565ED70EF7}"/>
              </a:ext>
            </a:extLst>
          </p:cNvPr>
          <p:cNvSpPr>
            <a:spLocks noRot="1" noChangeArrowheads="1"/>
          </p:cNvSpPr>
          <p:nvPr/>
        </p:nvSpPr>
        <p:spPr bwMode="auto">
          <a:xfrm>
            <a:off x="446809" y="394856"/>
            <a:ext cx="1133648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a:defRPr u="sng">
                <a:solidFill>
                  <a:schemeClr val="tx1"/>
                </a:solidFill>
                <a:latin typeface="Times New Roman" panose="02020603050405020304" pitchFamily="18" charset="0"/>
              </a:defRPr>
            </a:lvl1pPr>
            <a:lvl2pPr marL="742950" indent="-285750">
              <a:defRPr u="sng">
                <a:solidFill>
                  <a:schemeClr val="tx1"/>
                </a:solidFill>
                <a:latin typeface="Times New Roman" panose="02020603050405020304" pitchFamily="18" charset="0"/>
              </a:defRPr>
            </a:lvl2pPr>
            <a:lvl3pPr marL="1143000" indent="-228600">
              <a:defRPr u="sng">
                <a:solidFill>
                  <a:schemeClr val="tx1"/>
                </a:solidFill>
                <a:latin typeface="Times New Roman" panose="02020603050405020304" pitchFamily="18" charset="0"/>
              </a:defRPr>
            </a:lvl3pPr>
            <a:lvl4pPr marL="1600200" indent="-228600">
              <a:defRPr u="sng">
                <a:solidFill>
                  <a:schemeClr val="tx1"/>
                </a:solidFill>
                <a:latin typeface="Times New Roman" panose="02020603050405020304" pitchFamily="18" charset="0"/>
              </a:defRPr>
            </a:lvl4pPr>
            <a:lvl5pPr marL="2057400" indent="-228600">
              <a:defRPr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u="sng">
                <a:solidFill>
                  <a:schemeClr val="tx1"/>
                </a:solidFill>
                <a:latin typeface="Times New Roman" panose="02020603050405020304" pitchFamily="18" charset="0"/>
              </a:defRPr>
            </a:lvl9pPr>
          </a:lstStyle>
          <a:p>
            <a:pPr marL="0" indent="0" algn="just" eaLnBrk="1" hangingPunct="1">
              <a:spcBef>
                <a:spcPct val="20000"/>
              </a:spcBef>
              <a:buClr>
                <a:schemeClr val="hlink"/>
              </a:buClr>
              <a:buFont typeface="Wingdings" panose="05000000000000000000" pitchFamily="2" charset="2"/>
              <a:buNone/>
            </a:pPr>
            <a:r>
              <a:rPr lang="en-US" altLang="en-US" sz="2800" u="none" dirty="0">
                <a:solidFill>
                  <a:srgbClr val="000000"/>
                </a:solidFill>
                <a:cs typeface="Times New Roman" panose="02020603050405020304" pitchFamily="18" charset="0"/>
              </a:rPr>
              <a:t>	(1) </a:t>
            </a:r>
            <a:r>
              <a:rPr lang="en-US" altLang="en-US" sz="2800" u="none" dirty="0" err="1">
                <a:solidFill>
                  <a:srgbClr val="000000"/>
                </a:solidFill>
                <a:cs typeface="Times New Roman" panose="02020603050405020304" pitchFamily="18" charset="0"/>
              </a:rPr>
              <a:t>Hàng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năm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cứ</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cuối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lá</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ngoài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rụng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nhiều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có</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đám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mây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bàng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bạc</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lòng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nao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nức</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kỷ</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niệm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mơn</a:t>
            </a:r>
            <a:r>
              <a:rPr lang="en-US" altLang="en-US" sz="2800" u="none" dirty="0">
                <a:solidFill>
                  <a:srgbClr val="000000"/>
                </a:solidFill>
                <a:cs typeface="Times New Roman" panose="02020603050405020304" pitchFamily="18" charset="0"/>
              </a:rPr>
              <a:t> man </a:t>
            </a:r>
            <a:r>
              <a:rPr lang="en-US" altLang="en-US" sz="2800" u="none" dirty="0" err="1">
                <a:solidFill>
                  <a:srgbClr val="000000"/>
                </a:solidFill>
                <a:cs typeface="Times New Roman" panose="02020603050405020304" pitchFamily="18" charset="0"/>
              </a:rPr>
              <a:t>của</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buổi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tựu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trường</a:t>
            </a:r>
            <a:r>
              <a:rPr lang="en-US" altLang="en-US" sz="2800" u="none" dirty="0">
                <a:solidFill>
                  <a:srgbClr val="000000"/>
                </a:solidFill>
                <a:cs typeface="Times New Roman" panose="02020603050405020304" pitchFamily="18" charset="0"/>
              </a:rPr>
              <a:t>.</a:t>
            </a:r>
          </a:p>
          <a:p>
            <a:pPr marL="0" indent="0" algn="just" eaLnBrk="1" hangingPunct="1">
              <a:spcBef>
                <a:spcPct val="20000"/>
              </a:spcBef>
              <a:buClr>
                <a:schemeClr val="hlink"/>
              </a:buClr>
              <a:buFont typeface="Wingdings" panose="05000000000000000000" pitchFamily="2" charset="2"/>
              <a:buNone/>
            </a:pPr>
            <a:r>
              <a:rPr lang="en-US" altLang="en-US" sz="2800" b="1" u="none" dirty="0">
                <a:solidFill>
                  <a:srgbClr val="000000"/>
                </a:solidFill>
                <a:cs typeface="Times New Roman" panose="02020603050405020304" pitchFamily="18" charset="0"/>
              </a:rPr>
              <a:t>	(2)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quên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thế</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nào</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được</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những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cảm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giác</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trong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sáng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nảy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nở</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trong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lòng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như</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cành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hoa</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tươi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mỉm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cười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giữa</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bầu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trời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quang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đãng</a:t>
            </a:r>
            <a:r>
              <a:rPr lang="en-US" altLang="en-US" sz="2800" b="1" u="none" dirty="0">
                <a:solidFill>
                  <a:srgbClr val="000000"/>
                </a:solidFill>
                <a:cs typeface="Times New Roman" panose="02020603050405020304" pitchFamily="18" charset="0"/>
              </a:rPr>
              <a:t>.</a:t>
            </a:r>
          </a:p>
          <a:p>
            <a:pPr marL="0" indent="0" algn="just" eaLnBrk="1" hangingPunct="1">
              <a:spcBef>
                <a:spcPct val="20000"/>
              </a:spcBef>
              <a:buClr>
                <a:schemeClr val="hlink"/>
              </a:buClr>
              <a:buFont typeface="Wingdings" panose="05000000000000000000" pitchFamily="2" charset="2"/>
              <a:buNone/>
            </a:pPr>
            <a:r>
              <a:rPr lang="en-US" altLang="en-US" sz="2800" u="none" dirty="0">
                <a:solidFill>
                  <a:srgbClr val="000000"/>
                </a:solidFill>
                <a:cs typeface="Times New Roman" panose="02020603050405020304" pitchFamily="18" charset="0"/>
              </a:rPr>
              <a:t>	(3)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ý </a:t>
            </a:r>
            <a:r>
              <a:rPr lang="en-US" altLang="en-US" sz="2800" u="none" dirty="0" err="1">
                <a:solidFill>
                  <a:srgbClr val="000000"/>
                </a:solidFill>
                <a:cs typeface="Times New Roman" panose="02020603050405020304" pitchFamily="18" charset="0"/>
              </a:rPr>
              <a:t>tưởng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chưa</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ghi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giấy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vì</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hồi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biết</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ghi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ngày</a:t>
            </a:r>
            <a:r>
              <a:rPr lang="en-US" altLang="en-US" sz="2800" u="none" dirty="0">
                <a:solidFill>
                  <a:srgbClr val="000000"/>
                </a:solidFill>
                <a:cs typeface="Times New Roman" panose="02020603050405020304" pitchFamily="18" charset="0"/>
              </a:rPr>
              <a:t> nay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nhớ</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hết</a:t>
            </a:r>
            <a:r>
              <a:rPr lang="en-US" altLang="en-US" sz="2800" u="none" dirty="0">
                <a:solidFill>
                  <a:srgbClr val="000000"/>
                </a:solidFill>
                <a:cs typeface="Times New Roman" panose="02020603050405020304" pitchFamily="18" charset="0"/>
              </a:rPr>
              <a:t>. (4) </a:t>
            </a:r>
            <a:r>
              <a:rPr lang="en-US" altLang="en-US" sz="2800" u="none" dirty="0" err="1">
                <a:solidFill>
                  <a:srgbClr val="000000"/>
                </a:solidFill>
                <a:cs typeface="Times New Roman" panose="02020603050405020304" pitchFamily="18" charset="0"/>
              </a:rPr>
              <a:t>Nhưng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mỗi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em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nhỏ</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rụt</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rè</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núp</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dưới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nón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mẹ</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đầu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tiên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đến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lòng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bừng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rộn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rã</a:t>
            </a:r>
            <a:r>
              <a:rPr lang="en-US" altLang="en-US" sz="2800" u="none" dirty="0">
                <a:solidFill>
                  <a:srgbClr val="000000"/>
                </a:solidFill>
                <a:cs typeface="Times New Roman" panose="02020603050405020304" pitchFamily="18" charset="0"/>
              </a:rPr>
              <a:t>. </a:t>
            </a:r>
            <a:r>
              <a:rPr lang="en-US" altLang="en-US" sz="2800" b="1" u="none" dirty="0">
                <a:solidFill>
                  <a:srgbClr val="000000"/>
                </a:solidFill>
                <a:cs typeface="Times New Roman" panose="02020603050405020304" pitchFamily="18" charset="0"/>
              </a:rPr>
              <a:t>(5) </a:t>
            </a:r>
            <a:r>
              <a:rPr lang="en-US" altLang="en-US" sz="2800" b="1" u="none" dirty="0" err="1">
                <a:solidFill>
                  <a:srgbClr val="000000"/>
                </a:solidFill>
                <a:cs typeface="Times New Roman" panose="02020603050405020304" pitchFamily="18" charset="0"/>
              </a:rPr>
              <a:t>Buổi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mai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hôm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một</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buổi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mai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đầy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sương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và</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gió</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lạnh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mẹ</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âu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yếm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nắm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dẫn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trên</a:t>
            </a:r>
            <a:r>
              <a:rPr lang="en-US" altLang="en-US" sz="2800" b="1" u="none" dirty="0">
                <a:solidFill>
                  <a:srgbClr val="000000"/>
                </a:solidFill>
                <a:cs typeface="Times New Roman" panose="02020603050405020304" pitchFamily="18" charset="0"/>
              </a:rPr>
              <a:t> con </a:t>
            </a:r>
            <a:r>
              <a:rPr lang="en-US" altLang="en-US" sz="2800" b="1" u="none" dirty="0" err="1">
                <a:solidFill>
                  <a:srgbClr val="000000"/>
                </a:solidFill>
                <a:cs typeface="Times New Roman" panose="02020603050405020304" pitchFamily="18" charset="0"/>
              </a:rPr>
              <a:t>đường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làng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dài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và</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hẹp</a:t>
            </a:r>
            <a:r>
              <a:rPr lang="en-US" altLang="en-US" sz="2800" u="none" dirty="0">
                <a:solidFill>
                  <a:srgbClr val="000000"/>
                </a:solidFill>
                <a:cs typeface="Times New Roman" panose="02020603050405020304" pitchFamily="18" charset="0"/>
              </a:rPr>
              <a:t>. (6) Con </a:t>
            </a:r>
            <a:r>
              <a:rPr lang="en-US" altLang="en-US" sz="2800" u="none" dirty="0" err="1">
                <a:solidFill>
                  <a:srgbClr val="000000"/>
                </a:solidFill>
                <a:cs typeface="Times New Roman" panose="02020603050405020304" pitchFamily="18" charset="0"/>
              </a:rPr>
              <a:t>đường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đã</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quen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lắm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tự</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nhiên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a:t>
            </a:r>
            <a:r>
              <a:rPr lang="en-US" altLang="en-US" sz="2800" u="none" dirty="0">
                <a:solidFill>
                  <a:srgbClr val="000000"/>
                </a:solidFill>
                <a:cs typeface="Times New Roman" panose="02020603050405020304" pitchFamily="18" charset="0"/>
              </a:rPr>
              <a:t>.(</a:t>
            </a:r>
            <a:r>
              <a:rPr lang="en-US" altLang="en-US" sz="2800" b="1" u="none" dirty="0">
                <a:solidFill>
                  <a:srgbClr val="000000"/>
                </a:solidFill>
                <a:cs typeface="Times New Roman" panose="02020603050405020304" pitchFamily="18" charset="0"/>
              </a:rPr>
              <a:t>7) </a:t>
            </a:r>
            <a:r>
              <a:rPr lang="en-US" altLang="en-US" sz="2800" b="1" u="none" dirty="0" err="1">
                <a:solidFill>
                  <a:srgbClr val="000000"/>
                </a:solidFill>
                <a:cs typeface="Times New Roman" panose="02020603050405020304" pitchFamily="18" charset="0"/>
              </a:rPr>
              <a:t>Cảnh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vật</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chung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quanh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đều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vì</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chính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lòng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đang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có</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sự</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lớn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hôm</a:t>
            </a:r>
            <a:r>
              <a:rPr lang="en-US" altLang="en-US" sz="2800" b="1" u="none" dirty="0">
                <a:solidFill>
                  <a:srgbClr val="000000"/>
                </a:solidFill>
                <a:cs typeface="Times New Roman" panose="02020603050405020304" pitchFamily="18" charset="0"/>
              </a:rPr>
              <a:t> nay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học</a:t>
            </a:r>
            <a:r>
              <a:rPr lang="en-US" altLang="en-US" sz="2800" b="1" u="none" dirty="0">
                <a:solidFill>
                  <a:srgbClr val="000000"/>
                </a:solidFill>
                <a:cs typeface="Times New Roman" panose="02020603050405020304" pitchFamily="18" charset="0"/>
              </a:rPr>
              <a:t>.</a:t>
            </a:r>
          </a:p>
          <a:p>
            <a:pPr algn="just" eaLnBrk="1" hangingPunct="1">
              <a:spcBef>
                <a:spcPct val="20000"/>
              </a:spcBef>
              <a:buClr>
                <a:schemeClr val="hlink"/>
              </a:buClr>
              <a:buFont typeface="Wingdings" panose="05000000000000000000" pitchFamily="2" charset="2"/>
              <a:buNone/>
            </a:pPr>
            <a:r>
              <a:rPr lang="en-US" altLang="en-US" sz="2800" u="none" dirty="0">
                <a:solidFill>
                  <a:srgbClr val="0000CC"/>
                </a:solidFill>
                <a:cs typeface="Times New Roman" panose="02020603050405020304" pitchFamily="18" charset="0"/>
              </a:rPr>
              <a:t>				     						 </a:t>
            </a:r>
            <a:r>
              <a:rPr lang="en-US" altLang="en-US" sz="2800" i="1" u="none" dirty="0">
                <a:solidFill>
                  <a:srgbClr val="000000"/>
                </a:solidFill>
                <a:cs typeface="Times New Roman" panose="02020603050405020304" pitchFamily="18" charset="0"/>
              </a:rPr>
              <a:t>(</a:t>
            </a:r>
            <a:r>
              <a:rPr lang="en-US" altLang="en-US" sz="2800" u="none" dirty="0">
                <a:solidFill>
                  <a:srgbClr val="000000"/>
                </a:solidFill>
                <a:cs typeface="Times New Roman" panose="02020603050405020304" pitchFamily="18" charset="0"/>
              </a:rPr>
              <a:t>Thanh </a:t>
            </a:r>
            <a:r>
              <a:rPr lang="en-US" altLang="en-US" sz="2800" u="none" dirty="0" err="1">
                <a:solidFill>
                  <a:srgbClr val="000000"/>
                </a:solidFill>
                <a:cs typeface="Times New Roman" panose="02020603050405020304" pitchFamily="18" charset="0"/>
              </a:rPr>
              <a:t>Tịnh</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Tôi</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đi</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học</a:t>
            </a:r>
            <a:r>
              <a:rPr lang="en-US" altLang="en-US" sz="2800" i="1" u="none"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1297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graphicFrame>
        <p:nvGraphicFramePr>
          <p:cNvPr id="4" name="Group 55">
            <a:extLst>
              <a:ext uri="{FF2B5EF4-FFF2-40B4-BE49-F238E27FC236}">
                <a16:creationId xmlns:a16="http://schemas.microsoft.com/office/drawing/2014/main" id="{A439BAC9-CDA2-4461-B120-852EE1B3AD6B}"/>
              </a:ext>
            </a:extLst>
          </p:cNvPr>
          <p:cNvGraphicFramePr>
            <a:graphicFrameLocks/>
          </p:cNvGraphicFramePr>
          <p:nvPr>
            <p:extLst>
              <p:ext uri="{D42A27DB-BD31-4B8C-83A1-F6EECF244321}">
                <p14:modId xmlns:p14="http://schemas.microsoft.com/office/powerpoint/2010/main" val="1900304952"/>
              </p:ext>
            </p:extLst>
          </p:nvPr>
        </p:nvGraphicFramePr>
        <p:xfrm>
          <a:off x="138724" y="1676928"/>
          <a:ext cx="11916474" cy="5028672"/>
        </p:xfrm>
        <a:graphic>
          <a:graphicData uri="http://schemas.openxmlformats.org/drawingml/2006/table">
            <a:tbl>
              <a:tblPr/>
              <a:tblGrid>
                <a:gridCol w="1246729">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53674">
                  <a:extLst>
                    <a:ext uri="{9D8B030D-6E8A-4147-A177-3AD203B41FA5}">
                      <a16:colId xmlns:a16="http://schemas.microsoft.com/office/drawing/2014/main" val="2863838255"/>
                    </a:ext>
                  </a:extLst>
                </a:gridCol>
                <a:gridCol w="2929670">
                  <a:extLst>
                    <a:ext uri="{9D8B030D-6E8A-4147-A177-3AD203B41FA5}">
                      <a16:colId xmlns:a16="http://schemas.microsoft.com/office/drawing/2014/main" val="1151221473"/>
                    </a:ext>
                  </a:extLst>
                </a:gridCol>
                <a:gridCol w="1985819">
                  <a:extLst>
                    <a:ext uri="{9D8B030D-6E8A-4147-A177-3AD203B41FA5}">
                      <a16:colId xmlns:a16="http://schemas.microsoft.com/office/drawing/2014/main" val="422604062"/>
                    </a:ext>
                  </a:extLst>
                </a:gridCol>
              </a:tblGrid>
              <a:tr h="827129">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Kiểu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cấu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tạo</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câu</a:t>
                      </a:r>
                      <a:endParaRPr kumimoji="0" lang="en-US" sz="2800" b="1" i="0" u="none" strike="noStrike" cap="none" normalizeH="0" baseline="0" dirty="0">
                        <a:ln>
                          <a:noFill/>
                        </a:ln>
                        <a:solidFill>
                          <a:schemeClr val="accent1"/>
                        </a:solidFill>
                        <a:effectLst/>
                        <a:latin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Câu</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Chủ</a:t>
                      </a:r>
                      <a:r>
                        <a:rPr kumimoji="0" lang="en-US" sz="2800" b="1" i="0" u="none" strike="noStrike" cap="none" normalizeH="0" baseline="0" dirty="0">
                          <a:ln>
                            <a:noFill/>
                          </a:ln>
                          <a:solidFill>
                            <a:schemeClr val="accent1"/>
                          </a:solidFill>
                          <a:effectLst/>
                          <a:latin typeface="Times New Roman" pitchFamily="18" charset="0"/>
                          <a:cs typeface="Times New Roman" pitchFamily="18" charset="0"/>
                        </a:rPr>
                        <a:t> ng</a:t>
                      </a:r>
                      <a:r>
                        <a:rPr kumimoji="0" lang="en-SG" sz="2800" b="1" i="0" u="none" strike="noStrike" cap="none" normalizeH="0" baseline="0" dirty="0">
                          <a:ln>
                            <a:noFill/>
                          </a:ln>
                          <a:solidFill>
                            <a:schemeClr val="accent1"/>
                          </a:solidFill>
                          <a:effectLst/>
                          <a:latin typeface="Times New Roman" pitchFamily="18" charset="0"/>
                          <a:cs typeface="Times New Roman" pitchFamily="18" charset="0"/>
                        </a:rPr>
                        <a:t>ữ</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Vị</a:t>
                      </a:r>
                      <a:r>
                        <a:rPr kumimoji="0" lang="en-US" sz="2800" b="1" i="0" u="none" strike="noStrike" cap="none" normalizeH="0" baseline="0" dirty="0">
                          <a:ln>
                            <a:noFill/>
                          </a:ln>
                          <a:solidFill>
                            <a:schemeClr val="accent1"/>
                          </a:solidFill>
                          <a:effectLst/>
                          <a:latin typeface="Times New Roman" pitchFamily="18" charset="0"/>
                          <a:cs typeface="Times New Roman" pitchFamily="18" charset="0"/>
                        </a:rPr>
                        <a:t> ng</a:t>
                      </a:r>
                      <a:r>
                        <a:rPr kumimoji="0" lang="en-SG" sz="2800" b="1" i="0" u="none" strike="noStrike" cap="none" normalizeH="0" baseline="0" dirty="0">
                          <a:ln>
                            <a:noFill/>
                          </a:ln>
                          <a:solidFill>
                            <a:schemeClr val="accent1"/>
                          </a:solidFill>
                          <a:effectLst/>
                          <a:latin typeface="Times New Roman" pitchFamily="18" charset="0"/>
                          <a:cs typeface="Times New Roman" pitchFamily="18" charset="0"/>
                        </a:rPr>
                        <a:t>ữ</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Kiểu</a:t>
                      </a:r>
                      <a:r>
                        <a:rPr kumimoji="0" lang="en-US" sz="2800" b="1" i="0" u="none" strike="noStrike" cap="none" normalizeH="0" baseline="0" dirty="0">
                          <a:ln>
                            <a:noFill/>
                          </a:ln>
                          <a:solidFill>
                            <a:schemeClr val="accent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câu</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8668">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Câu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có</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một</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1402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Câu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có</a:t>
                      </a:r>
                      <a:r>
                        <a:rPr kumimoji="0" lang="en-US" sz="2800" b="1" i="0" u="none" strike="noStrike" cap="none" normalizeH="0" baseline="0" dirty="0">
                          <a:ln>
                            <a:noFill/>
                          </a:ln>
                          <a:solidFill>
                            <a:schemeClr val="accent1"/>
                          </a:solidFill>
                          <a:effectLst/>
                          <a:latin typeface="Times New Roman" pitchFamily="18" charset="0"/>
                        </a:rPr>
                        <a:t> 2 </a:t>
                      </a:r>
                      <a:r>
                        <a:rPr kumimoji="0" lang="en-US" sz="2800" b="1" i="0" u="none" strike="noStrike" cap="none" normalizeH="0" baseline="0" dirty="0" err="1">
                          <a:ln>
                            <a:noFill/>
                          </a:ln>
                          <a:solidFill>
                            <a:schemeClr val="accent1"/>
                          </a:solidFill>
                          <a:effectLst/>
                          <a:latin typeface="Times New Roman" pitchFamily="18" charset="0"/>
                        </a:rPr>
                        <a:t>hoặc</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nhiều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a:ln>
                            <a:noFill/>
                          </a:ln>
                          <a:solidFill>
                            <a:schemeClr val="accent1"/>
                          </a:solidFill>
                          <a:effectLst/>
                          <a:latin typeface="Times New Roman" pitchFamily="18" charset="0"/>
                        </a:rPr>
                        <a:t>C-V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 </a:t>
                      </a:r>
                      <a:r>
                        <a:rPr kumimoji="0" lang="en-US" sz="2800" b="1" i="0" u="none" strike="noStrike" cap="none" normalizeH="0" baseline="0" dirty="0" err="1">
                          <a:ln>
                            <a:noFill/>
                          </a:ln>
                          <a:solidFill>
                            <a:schemeClr val="accent1"/>
                          </a:solidFill>
                          <a:effectLst/>
                          <a:latin typeface="Times New Roman" pitchFamily="18" charset="0"/>
                        </a:rPr>
                        <a:t>nhỏ</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nằm</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trong</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 </a:t>
                      </a:r>
                      <a:r>
                        <a:rPr kumimoji="0" lang="en-US" sz="2800" b="1" i="0" u="none" strike="noStrike" cap="none" normalizeH="0" baseline="0" dirty="0" err="1">
                          <a:ln>
                            <a:noFill/>
                          </a:ln>
                          <a:solidFill>
                            <a:schemeClr val="accent1"/>
                          </a:solidFill>
                          <a:effectLst/>
                          <a:latin typeface="Times New Roman" pitchFamily="18" charset="0"/>
                        </a:rPr>
                        <a:t>lớn</a:t>
                      </a:r>
                      <a:endParaRPr kumimoji="0" lang="en-US" sz="2800" b="1" i="0" u="none" strike="noStrike" cap="none" normalizeH="0" baseline="0" dirty="0">
                        <a:ln>
                          <a:noFill/>
                        </a:ln>
                        <a:solidFill>
                          <a:schemeClr val="accent1"/>
                        </a:solidFill>
                        <a:effectLst/>
                        <a:latin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5885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Các</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 </a:t>
                      </a:r>
                      <a:r>
                        <a:rPr kumimoji="0" lang="en-US" sz="2800" b="1" i="0" u="none" strike="noStrike" cap="none" normalizeH="0" baseline="0" dirty="0" err="1">
                          <a:ln>
                            <a:noFill/>
                          </a:ln>
                          <a:solidFill>
                            <a:schemeClr val="accent1"/>
                          </a:solidFill>
                          <a:effectLst/>
                          <a:latin typeface="Times New Roman" pitchFamily="18" charset="0"/>
                        </a:rPr>
                        <a:t>không</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bao</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chứa</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nhau</a:t>
                      </a:r>
                      <a:endParaRPr kumimoji="0" lang="en-US" sz="2800" b="1" i="0" u="none" strike="noStrike" cap="none" normalizeH="0" baseline="0" dirty="0">
                        <a:ln>
                          <a:noFill/>
                        </a:ln>
                        <a:solidFill>
                          <a:schemeClr val="accent1"/>
                        </a:solidFill>
                        <a:effectLst/>
                        <a:latin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8" name="Group 7">
            <a:extLst>
              <a:ext uri="{FF2B5EF4-FFF2-40B4-BE49-F238E27FC236}">
                <a16:creationId xmlns:a16="http://schemas.microsoft.com/office/drawing/2014/main" id="{C868AAD0-47F7-4F75-97F9-4C6AEB4915B7}"/>
              </a:ext>
            </a:extLst>
          </p:cNvPr>
          <p:cNvGrpSpPr/>
          <p:nvPr/>
        </p:nvGrpSpPr>
        <p:grpSpPr>
          <a:xfrm>
            <a:off x="3887352" y="244763"/>
            <a:ext cx="4417291" cy="1130503"/>
            <a:chOff x="3489036" y="281710"/>
            <a:chExt cx="4417291" cy="1130503"/>
          </a:xfrm>
        </p:grpSpPr>
        <p:pic>
          <p:nvPicPr>
            <p:cNvPr id="6" name="Picture 5">
              <a:extLst>
                <a:ext uri="{FF2B5EF4-FFF2-40B4-BE49-F238E27FC236}">
                  <a16:creationId xmlns:a16="http://schemas.microsoft.com/office/drawing/2014/main" id="{F0845DEA-F577-4DDA-BB26-3B45E7CBF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939" b="33872"/>
            <a:stretch/>
          </p:blipFill>
          <p:spPr>
            <a:xfrm>
              <a:off x="3489036" y="281710"/>
              <a:ext cx="4417291" cy="1130503"/>
            </a:xfrm>
            <a:prstGeom prst="rect">
              <a:avLst/>
            </a:prstGeom>
          </p:spPr>
        </p:pic>
        <p:sp>
          <p:nvSpPr>
            <p:cNvPr id="7" name="TextBox 6">
              <a:extLst>
                <a:ext uri="{FF2B5EF4-FFF2-40B4-BE49-F238E27FC236}">
                  <a16:creationId xmlns:a16="http://schemas.microsoft.com/office/drawing/2014/main" id="{A7A18D47-B750-449F-A8EA-B7C1EC9307A2}"/>
                </a:ext>
              </a:extLst>
            </p:cNvPr>
            <p:cNvSpPr txBox="1"/>
            <p:nvPr/>
          </p:nvSpPr>
          <p:spPr>
            <a:xfrm flipH="1">
              <a:off x="3888509" y="535709"/>
              <a:ext cx="3657599" cy="646331"/>
            </a:xfrm>
            <a:prstGeom prst="rect">
              <a:avLst/>
            </a:prstGeom>
            <a:noFill/>
          </p:spPr>
          <p:txBody>
            <a:bodyPr wrap="square" rtlCol="0">
              <a:spAutoFit/>
            </a:bodyPr>
            <a:lstStyle/>
            <a:p>
              <a:pPr algn="ctr"/>
              <a:r>
                <a:rPr lang="en-SG" sz="3600" b="1" dirty="0">
                  <a:latin typeface="Times New Roman" panose="02020603050405020304" pitchFamily="18" charset="0"/>
                  <a:cs typeface="Times New Roman" panose="02020603050405020304" pitchFamily="18" charset="0"/>
                </a:rPr>
                <a:t>PHIẾU BÀI TẬP</a:t>
              </a:r>
            </a:p>
          </p:txBody>
        </p:sp>
      </p:grpSp>
      <p:sp>
        <p:nvSpPr>
          <p:cNvPr id="9" name="Rectangle 8">
            <a:extLst>
              <a:ext uri="{FF2B5EF4-FFF2-40B4-BE49-F238E27FC236}">
                <a16:creationId xmlns:a16="http://schemas.microsoft.com/office/drawing/2014/main" id="{C6A9C7C7-2007-4F32-971B-CA81EAB3C6DF}"/>
              </a:ext>
            </a:extLst>
          </p:cNvPr>
          <p:cNvSpPr/>
          <p:nvPr/>
        </p:nvSpPr>
        <p:spPr>
          <a:xfrm>
            <a:off x="4244777" y="2595720"/>
            <a:ext cx="364202" cy="523220"/>
          </a:xfrm>
          <a:prstGeom prst="rect">
            <a:avLst/>
          </a:prstGeom>
        </p:spPr>
        <p:txBody>
          <a:bodyPr wrap="none">
            <a:spAutoFit/>
          </a:bodyPr>
          <a:lstStyle/>
          <a:p>
            <a:pPr lvl="0" algn="ctr" defTabSz="914400" fontAlgn="base">
              <a:spcBef>
                <a:spcPct val="20000"/>
              </a:spcBef>
              <a:spcAft>
                <a:spcPct val="0"/>
              </a:spcAft>
              <a:buClr>
                <a:schemeClr val="hlink"/>
              </a:buClr>
            </a:pPr>
            <a:r>
              <a:rPr lang="en-US" sz="2800" b="1" dirty="0">
                <a:solidFill>
                  <a:srgbClr val="000000"/>
                </a:solidFill>
                <a:latin typeface="Times New Roman" pitchFamily="18" charset="0"/>
                <a:cs typeface="Times New Roman" pitchFamily="18" charset="0"/>
              </a:rPr>
              <a:t>5</a:t>
            </a:r>
          </a:p>
        </p:txBody>
      </p:sp>
      <p:sp>
        <p:nvSpPr>
          <p:cNvPr id="10" name="Rectangle 9">
            <a:extLst>
              <a:ext uri="{FF2B5EF4-FFF2-40B4-BE49-F238E27FC236}">
                <a16:creationId xmlns:a16="http://schemas.microsoft.com/office/drawing/2014/main" id="{98CDFD1A-D4DF-47C7-8E86-E7BFF3ABBE64}"/>
              </a:ext>
            </a:extLst>
          </p:cNvPr>
          <p:cNvSpPr/>
          <p:nvPr/>
        </p:nvSpPr>
        <p:spPr>
          <a:xfrm>
            <a:off x="4244777" y="3813379"/>
            <a:ext cx="364202" cy="523220"/>
          </a:xfrm>
          <a:prstGeom prst="rect">
            <a:avLst/>
          </a:prstGeom>
        </p:spPr>
        <p:txBody>
          <a:bodyPr wrap="none">
            <a:spAutoFit/>
          </a:bodyPr>
          <a:lstStyle/>
          <a:p>
            <a:pPr lvl="0" algn="ctr" defTabSz="914400" fontAlgn="base">
              <a:spcBef>
                <a:spcPct val="20000"/>
              </a:spcBef>
              <a:spcAft>
                <a:spcPct val="0"/>
              </a:spcAft>
              <a:buClr>
                <a:schemeClr val="hlink"/>
              </a:buClr>
            </a:pPr>
            <a:r>
              <a:rPr lang="en-US" sz="2800" b="1" dirty="0">
                <a:solidFill>
                  <a:srgbClr val="000000"/>
                </a:solidFill>
                <a:latin typeface="Times New Roman" pitchFamily="18" charset="0"/>
                <a:cs typeface="Times New Roman" pitchFamily="18" charset="0"/>
              </a:rPr>
              <a:t>2</a:t>
            </a:r>
          </a:p>
        </p:txBody>
      </p:sp>
      <p:sp>
        <p:nvSpPr>
          <p:cNvPr id="11" name="Rectangle 10">
            <a:extLst>
              <a:ext uri="{FF2B5EF4-FFF2-40B4-BE49-F238E27FC236}">
                <a16:creationId xmlns:a16="http://schemas.microsoft.com/office/drawing/2014/main" id="{916A2CE9-28BC-40C3-9CF4-F6427FECACF9}"/>
              </a:ext>
            </a:extLst>
          </p:cNvPr>
          <p:cNvSpPr/>
          <p:nvPr/>
        </p:nvSpPr>
        <p:spPr>
          <a:xfrm>
            <a:off x="4252475" y="5577084"/>
            <a:ext cx="364202" cy="523220"/>
          </a:xfrm>
          <a:prstGeom prst="rect">
            <a:avLst/>
          </a:prstGeom>
        </p:spPr>
        <p:txBody>
          <a:bodyPr wrap="none">
            <a:spAutoFit/>
          </a:bodyPr>
          <a:lstStyle/>
          <a:p>
            <a:pPr lvl="0" algn="ctr" defTabSz="914400" fontAlgn="base">
              <a:spcBef>
                <a:spcPct val="20000"/>
              </a:spcBef>
              <a:spcAft>
                <a:spcPct val="0"/>
              </a:spcAft>
              <a:buClr>
                <a:schemeClr val="hlink"/>
              </a:buClr>
            </a:pPr>
            <a:r>
              <a:rPr lang="en-US" sz="2800" b="1" dirty="0">
                <a:solidFill>
                  <a:srgbClr val="000000"/>
                </a:solidFill>
                <a:latin typeface="Times New Roman" pitchFamily="18" charset="0"/>
                <a:cs typeface="Times New Roman" pitchFamily="18" charset="0"/>
              </a:rPr>
              <a:t>7</a:t>
            </a:r>
          </a:p>
        </p:txBody>
      </p:sp>
      <p:sp>
        <p:nvSpPr>
          <p:cNvPr id="12" name="Rectangle 11">
            <a:extLst>
              <a:ext uri="{FF2B5EF4-FFF2-40B4-BE49-F238E27FC236}">
                <a16:creationId xmlns:a16="http://schemas.microsoft.com/office/drawing/2014/main" id="{079DE327-D897-4E8D-AE16-60C261DB0CF1}"/>
              </a:ext>
            </a:extLst>
          </p:cNvPr>
          <p:cNvSpPr/>
          <p:nvPr/>
        </p:nvSpPr>
        <p:spPr>
          <a:xfrm>
            <a:off x="5144589" y="2597489"/>
            <a:ext cx="1570182"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Mẹ</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tôi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01677D9-9B8C-401F-955A-259D90FF85DF}"/>
              </a:ext>
            </a:extLst>
          </p:cNvPr>
          <p:cNvSpPr/>
          <p:nvPr/>
        </p:nvSpPr>
        <p:spPr>
          <a:xfrm>
            <a:off x="7126491" y="2582827"/>
            <a:ext cx="2921742"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âu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yếm</a:t>
            </a:r>
            <a:r>
              <a:rPr lang="en-US" altLang="en-US" sz="2800" dirty="0">
                <a:solidFill>
                  <a:srgbClr val="000000"/>
                </a:solidFill>
                <a:latin typeface="Times New Roman" panose="02020603050405020304" pitchFamily="18" charset="0"/>
                <a:cs typeface="Times New Roman" panose="02020603050405020304" pitchFamily="18" charset="0"/>
              </a:rPr>
              <a:t> …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hẹp</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173DFCB-5DCA-43A2-B147-57741ADA7D57}"/>
              </a:ext>
            </a:extLst>
          </p:cNvPr>
          <p:cNvSpPr/>
          <p:nvPr/>
        </p:nvSpPr>
        <p:spPr>
          <a:xfrm>
            <a:off x="10243605" y="2549628"/>
            <a:ext cx="1621653"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Câu</a:t>
            </a:r>
            <a:r>
              <a:rPr lang="en-US" altLang="en-US" sz="2800" dirty="0">
                <a:solidFill>
                  <a:srgbClr val="000000"/>
                </a:solidFill>
                <a:latin typeface="Times New Roman" panose="02020603050405020304" pitchFamily="18" charset="0"/>
                <a:cs typeface="Times New Roman" panose="02020603050405020304" pitchFamily="18" charset="0"/>
              </a:rPr>
              <a:t> đ</a:t>
            </a:r>
            <a:r>
              <a:rPr lang="vi-VN" altLang="en-US" sz="2800" dirty="0">
                <a:solidFill>
                  <a:srgbClr val="000000"/>
                </a:solidFill>
                <a:latin typeface="Times New Roman" panose="02020603050405020304" pitchFamily="18" charset="0"/>
                <a:cs typeface="Times New Roman" panose="02020603050405020304" pitchFamily="18" charset="0"/>
              </a:rPr>
              <a:t>ơ</a:t>
            </a:r>
            <a:r>
              <a:rPr lang="en-SG" altLang="en-US" sz="2800" dirty="0">
                <a:solidFill>
                  <a:srgbClr val="000000"/>
                </a:solidFill>
                <a:latin typeface="Times New Roman" panose="02020603050405020304" pitchFamily="18" charset="0"/>
                <a:cs typeface="Times New Roman" panose="02020603050405020304" pitchFamily="18" charset="0"/>
              </a:rPr>
              <a:t>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17900F9-2934-440F-AA5A-63F407DC1004}"/>
              </a:ext>
            </a:extLst>
          </p:cNvPr>
          <p:cNvSpPr/>
          <p:nvPr/>
        </p:nvSpPr>
        <p:spPr>
          <a:xfrm>
            <a:off x="4958386" y="3273346"/>
            <a:ext cx="1570182" cy="523220"/>
          </a:xfrm>
          <a:prstGeom prst="rect">
            <a:avLst/>
          </a:prstGeom>
        </p:spPr>
        <p:txBody>
          <a:bodyPr wrap="square">
            <a:spAutoFit/>
          </a:bodyPr>
          <a:lstStyle/>
          <a:p>
            <a:pPr algn="just"/>
            <a:r>
              <a:rPr lang="en-US" altLang="en-US" sz="2800" dirty="0" err="1">
                <a:solidFill>
                  <a:srgbClr val="00B050"/>
                </a:solidFill>
                <a:latin typeface="Times New Roman" panose="02020603050405020304" pitchFamily="18" charset="0"/>
                <a:cs typeface="Times New Roman" panose="02020603050405020304" pitchFamily="18" charset="0"/>
              </a:rPr>
              <a:t>Tôi</a:t>
            </a:r>
            <a:r>
              <a:rPr lang="en-US" altLang="en-US" sz="2800" dirty="0">
                <a:solidFill>
                  <a:srgbClr val="00B050"/>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C90093F0-58CB-4559-B34C-F5BD331DF26E}"/>
              </a:ext>
            </a:extLst>
          </p:cNvPr>
          <p:cNvSpPr/>
          <p:nvPr/>
        </p:nvSpPr>
        <p:spPr>
          <a:xfrm>
            <a:off x="7259362" y="3222312"/>
            <a:ext cx="2298125" cy="553998"/>
          </a:xfrm>
          <a:prstGeom prst="rect">
            <a:avLst/>
          </a:prstGeom>
        </p:spPr>
        <p:txBody>
          <a:bodyPr wrap="square">
            <a:spAutoFit/>
          </a:bodyPr>
          <a:lstStyle/>
          <a:p>
            <a:pPr algn="just"/>
            <a:r>
              <a:rPr lang="en-US" altLang="en-US" sz="3000" dirty="0" err="1">
                <a:solidFill>
                  <a:srgbClr val="00B050"/>
                </a:solidFill>
                <a:latin typeface="Times New Roman" panose="02020603050405020304" pitchFamily="18" charset="0"/>
                <a:cs typeface="Times New Roman" panose="02020603050405020304" pitchFamily="18" charset="0"/>
              </a:rPr>
              <a:t>quên</a:t>
            </a:r>
            <a:r>
              <a:rPr lang="en-US" altLang="en-US" sz="3000" dirty="0">
                <a:solidFill>
                  <a:srgbClr val="00B050"/>
                </a:solidFill>
                <a:latin typeface="Times New Roman" panose="02020603050405020304" pitchFamily="18" charset="0"/>
                <a:cs typeface="Times New Roman" panose="02020603050405020304" pitchFamily="18" charset="0"/>
              </a:rPr>
              <a:t>… </a:t>
            </a:r>
            <a:r>
              <a:rPr lang="en-US" altLang="en-US" sz="3000" dirty="0" err="1">
                <a:solidFill>
                  <a:srgbClr val="00B050"/>
                </a:solidFill>
                <a:latin typeface="Times New Roman" panose="02020603050405020304" pitchFamily="18" charset="0"/>
                <a:cs typeface="Times New Roman" panose="02020603050405020304" pitchFamily="18" charset="0"/>
              </a:rPr>
              <a:t>đãng</a:t>
            </a:r>
            <a:endParaRPr lang="en-US" altLang="en-US" sz="3000" dirty="0">
              <a:solidFill>
                <a:srgbClr val="00B05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09BE3C1-AB83-4FA4-A2E9-ADDC785F09EE}"/>
              </a:ext>
            </a:extLst>
          </p:cNvPr>
          <p:cNvSpPr/>
          <p:nvPr/>
        </p:nvSpPr>
        <p:spPr>
          <a:xfrm>
            <a:off x="10066242" y="3597935"/>
            <a:ext cx="1998038" cy="1384995"/>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Câu</a:t>
            </a:r>
            <a:r>
              <a:rPr lang="en-US"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mở</a:t>
            </a:r>
            <a:r>
              <a:rPr lang="en-SG"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rộng</a:t>
            </a:r>
            <a:r>
              <a:rPr lang="en-SG"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thành</a:t>
            </a:r>
            <a:r>
              <a:rPr lang="en-SG"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phần</a:t>
            </a:r>
            <a:r>
              <a:rPr lang="en-SG"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vị</a:t>
            </a:r>
            <a:r>
              <a:rPr lang="en-SG"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ngữ</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3995954-5135-40D3-A75D-FC96CB13B553}"/>
              </a:ext>
            </a:extLst>
          </p:cNvPr>
          <p:cNvSpPr/>
          <p:nvPr/>
        </p:nvSpPr>
        <p:spPr>
          <a:xfrm>
            <a:off x="4958386" y="5046463"/>
            <a:ext cx="2164174" cy="523220"/>
          </a:xfrm>
          <a:prstGeom prst="rect">
            <a:avLst/>
          </a:prstGeom>
        </p:spPr>
        <p:txBody>
          <a:bodyPr wrap="square">
            <a:spAutoFit/>
          </a:bodyPr>
          <a:lstStyle/>
          <a:p>
            <a:r>
              <a:rPr lang="en-US" altLang="en-US" sz="2800" dirty="0" err="1">
                <a:solidFill>
                  <a:srgbClr val="000000"/>
                </a:solidFill>
                <a:latin typeface="Times New Roman" panose="02020603050405020304" pitchFamily="18" charset="0"/>
                <a:cs typeface="Times New Roman" panose="02020603050405020304" pitchFamily="18" charset="0"/>
              </a:rPr>
              <a:t>Cảnh</a:t>
            </a:r>
            <a:r>
              <a:rPr lang="en-US" altLang="en-US" sz="2800" dirty="0">
                <a:solidFill>
                  <a:srgbClr val="000000"/>
                </a:solidFill>
                <a:latin typeface="Times New Roman" panose="02020603050405020304" pitchFamily="18" charset="0"/>
                <a:cs typeface="Times New Roman" panose="02020603050405020304" pitchFamily="18" charset="0"/>
              </a:rPr>
              <a:t> … </a:t>
            </a:r>
            <a:r>
              <a:rPr lang="en-US" altLang="en-US" sz="2800" dirty="0" err="1">
                <a:solidFill>
                  <a:srgbClr val="000000"/>
                </a:solidFill>
                <a:latin typeface="Times New Roman" panose="02020603050405020304" pitchFamily="18" charset="0"/>
                <a:cs typeface="Times New Roman" panose="02020603050405020304" pitchFamily="18" charset="0"/>
              </a:rPr>
              <a:t>tôi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98B5CFC-7D2C-484A-BC6D-11445E4D195A}"/>
              </a:ext>
            </a:extLst>
          </p:cNvPr>
          <p:cNvSpPr/>
          <p:nvPr/>
        </p:nvSpPr>
        <p:spPr>
          <a:xfrm>
            <a:off x="7259362" y="5046463"/>
            <a:ext cx="2717322" cy="523220"/>
          </a:xfrm>
          <a:prstGeom prst="rect">
            <a:avLst/>
          </a:prstGeom>
        </p:spPr>
        <p:txBody>
          <a:bodyPr wrap="square">
            <a:spAutoFit/>
          </a:bodyPr>
          <a:lstStyle/>
          <a:p>
            <a:pPr algn="just"/>
            <a:r>
              <a:rPr lang="en-US" altLang="en-US" sz="2800" dirty="0" err="1">
                <a:solidFill>
                  <a:srgbClr val="000000"/>
                </a:solidFill>
                <a:latin typeface="Times New Roman" panose="02020603050405020304" pitchFamily="18" charset="0"/>
                <a:cs typeface="Times New Roman" panose="02020603050405020304" pitchFamily="18" charset="0"/>
              </a:rPr>
              <a:t>đều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thay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đổi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FC9DE479-7FF6-4DD1-8024-6C1E303ECD30}"/>
              </a:ext>
            </a:extLst>
          </p:cNvPr>
          <p:cNvSpPr/>
          <p:nvPr/>
        </p:nvSpPr>
        <p:spPr>
          <a:xfrm>
            <a:off x="10179436" y="5535376"/>
            <a:ext cx="1771650"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Câu</a:t>
            </a:r>
            <a:r>
              <a:rPr lang="en-US"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ghép</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57D2797-56B8-4B0E-A68A-157EA93AD29B}"/>
              </a:ext>
            </a:extLst>
          </p:cNvPr>
          <p:cNvSpPr/>
          <p:nvPr/>
        </p:nvSpPr>
        <p:spPr>
          <a:xfrm>
            <a:off x="4884914" y="3773748"/>
            <a:ext cx="2199377"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nh</a:t>
            </a:r>
            <a:r>
              <a:rPr lang="en-SG" altLang="en-US" sz="2800" dirty="0" err="1">
                <a:solidFill>
                  <a:srgbClr val="000000"/>
                </a:solidFill>
                <a:latin typeface="Times New Roman" panose="02020603050405020304" pitchFamily="18" charset="0"/>
                <a:cs typeface="Times New Roman" panose="02020603050405020304" pitchFamily="18" charset="0"/>
              </a:rPr>
              <a:t>ững</a:t>
            </a:r>
            <a:r>
              <a:rPr lang="en-SG" altLang="en-US" sz="2800" dirty="0">
                <a:solidFill>
                  <a:srgbClr val="000000"/>
                </a:solidFill>
                <a:latin typeface="Times New Roman" panose="02020603050405020304" pitchFamily="18" charset="0"/>
                <a:cs typeface="Times New Roman" panose="02020603050405020304" pitchFamily="18" charset="0"/>
              </a:rPr>
              <a:t> … </a:t>
            </a:r>
            <a:r>
              <a:rPr lang="en-SG" altLang="en-US" sz="2800" dirty="0" err="1">
                <a:solidFill>
                  <a:srgbClr val="000000"/>
                </a:solidFill>
                <a:latin typeface="Times New Roman" panose="02020603050405020304" pitchFamily="18" charset="0"/>
                <a:cs typeface="Times New Roman" panose="02020603050405020304" pitchFamily="18" charset="0"/>
              </a:rPr>
              <a:t>ấy</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9B4813A-8097-443D-BBC0-9DB19E99C4B2}"/>
              </a:ext>
            </a:extLst>
          </p:cNvPr>
          <p:cNvSpPr/>
          <p:nvPr/>
        </p:nvSpPr>
        <p:spPr>
          <a:xfrm>
            <a:off x="7259363" y="3773748"/>
            <a:ext cx="2270878" cy="523220"/>
          </a:xfrm>
          <a:prstGeom prst="rect">
            <a:avLst/>
          </a:prstGeom>
        </p:spPr>
        <p:txBody>
          <a:bodyPr wrap="square">
            <a:spAutoFit/>
          </a:bodyPr>
          <a:lstStyle/>
          <a:p>
            <a:pPr algn="just"/>
            <a:r>
              <a:rPr lang="en-US" altLang="en-US" sz="2800" dirty="0" err="1">
                <a:latin typeface="Times New Roman" panose="02020603050405020304" pitchFamily="18" charset="0"/>
                <a:cs typeface="Times New Roman" panose="02020603050405020304" pitchFamily="18" charset="0"/>
              </a:rPr>
              <a:t>nảy</a:t>
            </a:r>
            <a:r>
              <a:rPr lang="en-US" altLang="en-US" sz="2800" dirty="0">
                <a:latin typeface="Times New Roman" panose="02020603050405020304" pitchFamily="18" charset="0"/>
                <a:cs typeface="Times New Roman" panose="02020603050405020304" pitchFamily="18" charset="0"/>
              </a:rPr>
              <a:t> n</a:t>
            </a:r>
            <a:r>
              <a:rPr lang="en-SG" altLang="en-US" sz="2800" dirty="0">
                <a:latin typeface="Times New Roman" panose="02020603050405020304" pitchFamily="18" charset="0"/>
                <a:cs typeface="Times New Roman" panose="02020603050405020304" pitchFamily="18" charset="0"/>
              </a:rPr>
              <a:t>ở ... </a:t>
            </a:r>
            <a:r>
              <a:rPr lang="en-SG" altLang="en-US" sz="2800" dirty="0" err="1">
                <a:latin typeface="Times New Roman" panose="02020603050405020304" pitchFamily="18" charset="0"/>
                <a:cs typeface="Times New Roman" panose="02020603050405020304" pitchFamily="18" charset="0"/>
              </a:rPr>
              <a:t>tôi</a:t>
            </a:r>
            <a:endParaRPr lang="en-US" altLang="en-US" sz="28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E1725B-77CE-49F1-9F6D-76D5B1E2B7CA}"/>
              </a:ext>
            </a:extLst>
          </p:cNvPr>
          <p:cNvSpPr/>
          <p:nvPr/>
        </p:nvSpPr>
        <p:spPr>
          <a:xfrm>
            <a:off x="4868498" y="4313252"/>
            <a:ext cx="2199377" cy="523220"/>
          </a:xfrm>
          <a:prstGeom prst="rect">
            <a:avLst/>
          </a:prstGeom>
        </p:spPr>
        <p:txBody>
          <a:bodyPr wrap="square">
            <a:spAutoFit/>
          </a:bodyPr>
          <a:lstStyle/>
          <a:p>
            <a:pPr algn="ctr"/>
            <a:r>
              <a:rPr lang="en-SG" altLang="en-US" sz="2800" dirty="0" err="1">
                <a:solidFill>
                  <a:srgbClr val="00B050"/>
                </a:solidFill>
                <a:latin typeface="Times New Roman" panose="02020603050405020304" pitchFamily="18" charset="0"/>
                <a:cs typeface="Times New Roman" panose="02020603050405020304" pitchFamily="18" charset="0"/>
              </a:rPr>
              <a:t>mấy</a:t>
            </a:r>
            <a:r>
              <a:rPr lang="en-SG" altLang="en-US" sz="2800" dirty="0">
                <a:solidFill>
                  <a:srgbClr val="00B050"/>
                </a:solidFill>
                <a:latin typeface="Times New Roman" panose="02020603050405020304" pitchFamily="18" charset="0"/>
                <a:cs typeface="Times New Roman" panose="02020603050405020304" pitchFamily="18" charset="0"/>
              </a:rPr>
              <a:t> … t</a:t>
            </a:r>
            <a:r>
              <a:rPr lang="vi-VN" altLang="en-US" sz="2800" dirty="0">
                <a:solidFill>
                  <a:srgbClr val="00B050"/>
                </a:solidFill>
                <a:latin typeface="Times New Roman" panose="02020603050405020304" pitchFamily="18" charset="0"/>
                <a:cs typeface="Times New Roman" panose="02020603050405020304" pitchFamily="18" charset="0"/>
              </a:rPr>
              <a:t>ư</a:t>
            </a:r>
            <a:r>
              <a:rPr lang="en-SG" altLang="en-US" sz="2800" dirty="0" err="1">
                <a:solidFill>
                  <a:srgbClr val="00B050"/>
                </a:solidFill>
                <a:latin typeface="Times New Roman" panose="02020603050405020304" pitchFamily="18" charset="0"/>
                <a:cs typeface="Times New Roman" panose="02020603050405020304" pitchFamily="18" charset="0"/>
              </a:rPr>
              <a:t>ơi</a:t>
            </a:r>
            <a:endParaRPr lang="en-US" altLang="en-US" sz="2800" dirty="0">
              <a:solidFill>
                <a:srgbClr val="00B05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5AF80DA0-3417-4812-8345-E1F1407AB445}"/>
              </a:ext>
            </a:extLst>
          </p:cNvPr>
          <p:cNvSpPr/>
          <p:nvPr/>
        </p:nvSpPr>
        <p:spPr>
          <a:xfrm>
            <a:off x="7259362" y="4313252"/>
            <a:ext cx="2779633" cy="523220"/>
          </a:xfrm>
          <a:prstGeom prst="rect">
            <a:avLst/>
          </a:prstGeom>
        </p:spPr>
        <p:txBody>
          <a:bodyPr wrap="square">
            <a:spAutoFit/>
          </a:bodyPr>
          <a:lstStyle/>
          <a:p>
            <a:pPr algn="just"/>
            <a:r>
              <a:rPr lang="en-SG" altLang="en-US" sz="2800" dirty="0" err="1">
                <a:solidFill>
                  <a:srgbClr val="00B050"/>
                </a:solidFill>
                <a:latin typeface="Times New Roman" panose="02020603050405020304" pitchFamily="18" charset="0"/>
                <a:cs typeface="Times New Roman" panose="02020603050405020304" pitchFamily="18" charset="0"/>
              </a:rPr>
              <a:t>mỉm</a:t>
            </a:r>
            <a:r>
              <a:rPr lang="en-SG" altLang="en-US" sz="2800" dirty="0">
                <a:solidFill>
                  <a:srgbClr val="00B050"/>
                </a:solidFill>
                <a:latin typeface="Times New Roman" panose="02020603050405020304" pitchFamily="18" charset="0"/>
                <a:cs typeface="Times New Roman" panose="02020603050405020304" pitchFamily="18" charset="0"/>
              </a:rPr>
              <a:t> c</a:t>
            </a:r>
            <a:r>
              <a:rPr lang="vi-VN" altLang="en-US" sz="2800" dirty="0">
                <a:solidFill>
                  <a:srgbClr val="00B050"/>
                </a:solidFill>
                <a:latin typeface="Times New Roman" panose="02020603050405020304" pitchFamily="18" charset="0"/>
                <a:cs typeface="Times New Roman" panose="02020603050405020304" pitchFamily="18" charset="0"/>
              </a:rPr>
              <a:t>ư</a:t>
            </a:r>
            <a:r>
              <a:rPr lang="en-SG" altLang="en-US" sz="2800" dirty="0" err="1">
                <a:solidFill>
                  <a:srgbClr val="00B050"/>
                </a:solidFill>
                <a:latin typeface="Times New Roman" panose="02020603050405020304" pitchFamily="18" charset="0"/>
                <a:cs typeface="Times New Roman" panose="02020603050405020304" pitchFamily="18" charset="0"/>
              </a:rPr>
              <a:t>ời</a:t>
            </a:r>
            <a:r>
              <a:rPr lang="en-SG" altLang="en-US" sz="2800" dirty="0">
                <a:solidFill>
                  <a:srgbClr val="00B050"/>
                </a:solidFill>
                <a:latin typeface="Times New Roman" panose="02020603050405020304" pitchFamily="18" charset="0"/>
                <a:cs typeface="Times New Roman" panose="02020603050405020304" pitchFamily="18" charset="0"/>
              </a:rPr>
              <a:t> ... </a:t>
            </a:r>
            <a:r>
              <a:rPr lang="en-SG" altLang="en-US" sz="2800" dirty="0" err="1">
                <a:solidFill>
                  <a:srgbClr val="00B050"/>
                </a:solidFill>
                <a:latin typeface="Times New Roman" panose="02020603050405020304" pitchFamily="18" charset="0"/>
                <a:cs typeface="Times New Roman" panose="02020603050405020304" pitchFamily="18" charset="0"/>
              </a:rPr>
              <a:t>đãng</a:t>
            </a:r>
            <a:endParaRPr lang="en-US" altLang="en-US" sz="2800" dirty="0">
              <a:solidFill>
                <a:srgbClr val="00B05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D6528CE-DBA7-425F-A8EA-DCC1AD969B2E}"/>
              </a:ext>
            </a:extLst>
          </p:cNvPr>
          <p:cNvSpPr/>
          <p:nvPr/>
        </p:nvSpPr>
        <p:spPr>
          <a:xfrm>
            <a:off x="4953394" y="5586410"/>
            <a:ext cx="1570182" cy="523220"/>
          </a:xfrm>
          <a:prstGeom prst="rect">
            <a:avLst/>
          </a:prstGeom>
        </p:spPr>
        <p:txBody>
          <a:bodyPr wrap="square">
            <a:spAutoFit/>
          </a:bodyPr>
          <a:lstStyle/>
          <a:p>
            <a:pPr algn="just"/>
            <a:r>
              <a:rPr lang="en-US" altLang="en-US" sz="2800" dirty="0" err="1">
                <a:solidFill>
                  <a:srgbClr val="00B050"/>
                </a:solidFill>
                <a:latin typeface="Times New Roman" panose="02020603050405020304" pitchFamily="18" charset="0"/>
                <a:cs typeface="Times New Roman" panose="02020603050405020304" pitchFamily="18" charset="0"/>
              </a:rPr>
              <a:t>Lòng</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tôi</a:t>
            </a:r>
            <a:r>
              <a:rPr lang="en-US" altLang="en-US" sz="2800" dirty="0">
                <a:solidFill>
                  <a:srgbClr val="00B050"/>
                </a:solidFill>
                <a:latin typeface="Times New Roman" panose="02020603050405020304" pitchFamily="18" charset="0"/>
                <a:cs typeface="Times New Roman" panose="02020603050405020304" pitchFamily="18" charset="0"/>
              </a:rPr>
              <a:t> </a:t>
            </a:r>
          </a:p>
        </p:txBody>
      </p:sp>
      <p:sp>
        <p:nvSpPr>
          <p:cNvPr id="26" name="Rectangle 25">
            <a:extLst>
              <a:ext uri="{FF2B5EF4-FFF2-40B4-BE49-F238E27FC236}">
                <a16:creationId xmlns:a16="http://schemas.microsoft.com/office/drawing/2014/main" id="{E12B5143-153F-400E-9718-F8C720AE4D98}"/>
              </a:ext>
            </a:extLst>
          </p:cNvPr>
          <p:cNvSpPr/>
          <p:nvPr/>
        </p:nvSpPr>
        <p:spPr>
          <a:xfrm>
            <a:off x="7272842" y="5535376"/>
            <a:ext cx="2591593" cy="553998"/>
          </a:xfrm>
          <a:prstGeom prst="rect">
            <a:avLst/>
          </a:prstGeom>
        </p:spPr>
        <p:txBody>
          <a:bodyPr wrap="square">
            <a:spAutoFit/>
          </a:bodyPr>
          <a:lstStyle/>
          <a:p>
            <a:pPr algn="just"/>
            <a:r>
              <a:rPr lang="en-US" altLang="en-US" sz="3000" dirty="0" err="1">
                <a:solidFill>
                  <a:srgbClr val="00B050"/>
                </a:solidFill>
                <a:latin typeface="Times New Roman" panose="02020603050405020304" pitchFamily="18" charset="0"/>
                <a:cs typeface="Times New Roman" panose="02020603050405020304" pitchFamily="18" charset="0"/>
              </a:rPr>
              <a:t>đang</a:t>
            </a:r>
            <a:r>
              <a:rPr lang="en-US" altLang="en-US" sz="3000" dirty="0">
                <a:solidFill>
                  <a:srgbClr val="00B050"/>
                </a:solidFill>
                <a:latin typeface="Times New Roman" panose="02020603050405020304" pitchFamily="18" charset="0"/>
                <a:cs typeface="Times New Roman" panose="02020603050405020304" pitchFamily="18" charset="0"/>
              </a:rPr>
              <a:t> … </a:t>
            </a:r>
            <a:r>
              <a:rPr lang="en-US" altLang="en-US" sz="3000" dirty="0" err="1">
                <a:solidFill>
                  <a:srgbClr val="00B050"/>
                </a:solidFill>
                <a:latin typeface="Times New Roman" panose="02020603050405020304" pitchFamily="18" charset="0"/>
                <a:cs typeface="Times New Roman" panose="02020603050405020304" pitchFamily="18" charset="0"/>
              </a:rPr>
              <a:t>lớn</a:t>
            </a:r>
            <a:endParaRPr lang="en-US" altLang="en-US" sz="3000" dirty="0">
              <a:solidFill>
                <a:srgbClr val="00B05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42D0C480-C025-4F35-A272-D380CBE36085}"/>
              </a:ext>
            </a:extLst>
          </p:cNvPr>
          <p:cNvSpPr/>
          <p:nvPr/>
        </p:nvSpPr>
        <p:spPr>
          <a:xfrm>
            <a:off x="4953394" y="6086812"/>
            <a:ext cx="2125905" cy="523220"/>
          </a:xfrm>
          <a:prstGeom prst="rect">
            <a:avLst/>
          </a:prstGeom>
        </p:spPr>
        <p:txBody>
          <a:bodyPr wrap="square">
            <a:spAutoFit/>
          </a:bodyPr>
          <a:lstStyle/>
          <a:p>
            <a:pPr algn="just"/>
            <a:r>
              <a:rPr lang="en-SG" altLang="en-US" sz="2800" dirty="0" err="1">
                <a:solidFill>
                  <a:srgbClr val="000000"/>
                </a:solidFill>
                <a:latin typeface="Times New Roman" panose="02020603050405020304" pitchFamily="18" charset="0"/>
                <a:cs typeface="Times New Roman" panose="02020603050405020304" pitchFamily="18" charset="0"/>
              </a:rPr>
              <a:t>tôi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6A194685-AD65-4BD5-96C3-F4C99B438DF2}"/>
              </a:ext>
            </a:extLst>
          </p:cNvPr>
          <p:cNvSpPr/>
          <p:nvPr/>
        </p:nvSpPr>
        <p:spPr>
          <a:xfrm>
            <a:off x="7254371" y="6086812"/>
            <a:ext cx="2270878" cy="523220"/>
          </a:xfrm>
          <a:prstGeom prst="rect">
            <a:avLst/>
          </a:prstGeom>
        </p:spPr>
        <p:txBody>
          <a:bodyPr wrap="square">
            <a:spAutoFit/>
          </a:bodyPr>
          <a:lstStyle/>
          <a:p>
            <a:pPr algn="just"/>
            <a:r>
              <a:rPr lang="en-SG" altLang="en-US" sz="2800" dirty="0" err="1">
                <a:latin typeface="Times New Roman" panose="02020603050405020304" pitchFamily="18" charset="0"/>
                <a:cs typeface="Times New Roman" panose="02020603050405020304" pitchFamily="18" charset="0"/>
              </a:rPr>
              <a:t>đi</a:t>
            </a:r>
            <a:r>
              <a:rPr lang="en-SG" altLang="en-US" sz="2800" dirty="0">
                <a:latin typeface="Times New Roman" panose="02020603050405020304" pitchFamily="18" charset="0"/>
                <a:cs typeface="Times New Roman" panose="02020603050405020304" pitchFamily="18" charset="0"/>
              </a:rPr>
              <a:t> </a:t>
            </a:r>
            <a:r>
              <a:rPr lang="en-SG" altLang="en-US" sz="2800" dirty="0" err="1">
                <a:latin typeface="Times New Roman" panose="02020603050405020304" pitchFamily="18" charset="0"/>
                <a:cs typeface="Times New Roman" panose="02020603050405020304" pitchFamily="18" charset="0"/>
              </a:rPr>
              <a:t>học</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75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arn(inVertical)">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inVertical)">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inVertical)">
                                      <p:cBhvr>
                                        <p:cTn id="84" dur="500"/>
                                        <p:tgtEl>
                                          <p:spTgt spid="2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barn(inVertical)">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8" name="Picture 2" descr="TrÃ² chÆ¡i ghÃ©p hÃ¬nh â Wikipedia tiáº¿ng Viá»t">
            <a:extLst>
              <a:ext uri="{FF2B5EF4-FFF2-40B4-BE49-F238E27FC236}">
                <a16:creationId xmlns:a16="http://schemas.microsoft.com/office/drawing/2014/main" id="{CB5A22D9-EA21-4B6F-8A13-735901290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2338065"/>
            <a:ext cx="3947257" cy="35534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B666EA2-DC6F-4EA5-8D13-6DC7846BC303}"/>
              </a:ext>
            </a:extLst>
          </p:cNvPr>
          <p:cNvSpPr/>
          <p:nvPr/>
        </p:nvSpPr>
        <p:spPr>
          <a:xfrm>
            <a:off x="5310733" y="2254196"/>
            <a:ext cx="6368116" cy="3721212"/>
          </a:xfrm>
          <a:prstGeom prst="rect">
            <a:avLst/>
          </a:prstGeom>
        </p:spPr>
        <p:txBody>
          <a:bodyPr wrap="square">
            <a:spAutoFit/>
          </a:bodyPr>
          <a:lstStyle/>
          <a:p>
            <a:pPr algn="just">
              <a:lnSpc>
                <a:spcPct val="120000"/>
              </a:lnSpc>
              <a:spcBef>
                <a:spcPct val="20000"/>
              </a:spcBef>
              <a:buClr>
                <a:schemeClr val="hlink"/>
              </a:buClr>
            </a:pP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là</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những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do </a:t>
            </a:r>
            <a:r>
              <a:rPr lang="en-US" altLang="en-US" sz="4000" b="1" dirty="0" err="1">
                <a:solidFill>
                  <a:srgbClr val="000000"/>
                </a:solidFill>
                <a:latin typeface="Times New Roman" panose="02020603050405020304" pitchFamily="18" charset="0"/>
                <a:cs typeface="Times New Roman" panose="02020603050405020304" pitchFamily="18" charset="0"/>
              </a:rPr>
              <a:t>hai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nhiều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cụm</a:t>
            </a:r>
            <a:r>
              <a:rPr lang="en-US" altLang="en-US" sz="4000" b="1" dirty="0">
                <a:solidFill>
                  <a:srgbClr val="000000"/>
                </a:solidFill>
                <a:latin typeface="Times New Roman" panose="02020603050405020304" pitchFamily="18" charset="0"/>
                <a:cs typeface="Times New Roman" panose="02020603050405020304" pitchFamily="18" charset="0"/>
              </a:rPr>
              <a:t> C-V </a:t>
            </a:r>
            <a:r>
              <a:rPr lang="en-US" altLang="en-US" sz="4000" b="1" dirty="0" err="1">
                <a:solidFill>
                  <a:srgbClr val="000000"/>
                </a:solidFill>
                <a:latin typeface="Times New Roman" panose="02020603050405020304" pitchFamily="18" charset="0"/>
                <a:cs typeface="Times New Roman" panose="02020603050405020304" pitchFamily="18" charset="0"/>
              </a:rPr>
              <a:t>không</a:t>
            </a:r>
            <a:r>
              <a:rPr lang="en-US" altLang="en-US" sz="4000" b="1" dirty="0">
                <a:solidFill>
                  <a:srgbClr val="000000"/>
                </a:solidFill>
                <a:latin typeface="Times New Roman" panose="02020603050405020304" pitchFamily="18" charset="0"/>
                <a:cs typeface="Times New Roman" panose="02020603050405020304" pitchFamily="18" charset="0"/>
              </a:rPr>
              <a:t> bao </a:t>
            </a:r>
            <a:r>
              <a:rPr lang="en-US" altLang="en-US" sz="4000" b="1" dirty="0" err="1">
                <a:solidFill>
                  <a:srgbClr val="000000"/>
                </a:solidFill>
                <a:latin typeface="Times New Roman" panose="02020603050405020304" pitchFamily="18" charset="0"/>
                <a:cs typeface="Times New Roman" panose="02020603050405020304" pitchFamily="18" charset="0"/>
              </a:rPr>
              <a:t>chứa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nhau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tạo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thành</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Mỗi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cụm</a:t>
            </a:r>
            <a:r>
              <a:rPr lang="en-US" altLang="en-US" sz="4000" b="1" dirty="0">
                <a:solidFill>
                  <a:srgbClr val="000000"/>
                </a:solidFill>
                <a:latin typeface="Times New Roman" panose="02020603050405020304" pitchFamily="18" charset="0"/>
                <a:cs typeface="Times New Roman" panose="02020603050405020304" pitchFamily="18" charset="0"/>
              </a:rPr>
              <a:t> C-V </a:t>
            </a:r>
            <a:r>
              <a:rPr lang="en-US" altLang="en-US" sz="4000" b="1" dirty="0" err="1">
                <a:solidFill>
                  <a:srgbClr val="000000"/>
                </a:solidFill>
                <a:latin typeface="Times New Roman" panose="02020603050405020304" pitchFamily="18" charset="0"/>
                <a:cs typeface="Times New Roman" panose="02020603050405020304" pitchFamily="18" charset="0"/>
              </a:rPr>
              <a:t>này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được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gọi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là</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vế</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p>
        </p:txBody>
      </p:sp>
      <p:grpSp>
        <p:nvGrpSpPr>
          <p:cNvPr id="15" name="Group 14">
            <a:extLst>
              <a:ext uri="{FF2B5EF4-FFF2-40B4-BE49-F238E27FC236}">
                <a16:creationId xmlns:a16="http://schemas.microsoft.com/office/drawing/2014/main" id="{92E48222-4B0E-4D3F-948D-2A746523A25B}"/>
              </a:ext>
            </a:extLst>
          </p:cNvPr>
          <p:cNvGrpSpPr/>
          <p:nvPr/>
        </p:nvGrpSpPr>
        <p:grpSpPr>
          <a:xfrm>
            <a:off x="3742430" y="186666"/>
            <a:ext cx="4472656" cy="1796995"/>
            <a:chOff x="4395573" y="446811"/>
            <a:chExt cx="3400851" cy="1796995"/>
          </a:xfrm>
        </p:grpSpPr>
        <p:pic>
          <p:nvPicPr>
            <p:cNvPr id="13" name="Picture 12">
              <a:extLst>
                <a:ext uri="{FF2B5EF4-FFF2-40B4-BE49-F238E27FC236}">
                  <a16:creationId xmlns:a16="http://schemas.microsoft.com/office/drawing/2014/main" id="{D248962C-97BE-4537-9D00-0AF896AADA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79" t="10985" r="17901" b="10808"/>
            <a:stretch/>
          </p:blipFill>
          <p:spPr>
            <a:xfrm rot="5400000">
              <a:off x="5407945" y="-565561"/>
              <a:ext cx="1376107" cy="3400851"/>
            </a:xfrm>
            <a:prstGeom prst="rect">
              <a:avLst/>
            </a:prstGeom>
          </p:spPr>
        </p:pic>
        <p:sp>
          <p:nvSpPr>
            <p:cNvPr id="14" name="Rectangle 13">
              <a:extLst>
                <a:ext uri="{FF2B5EF4-FFF2-40B4-BE49-F238E27FC236}">
                  <a16:creationId xmlns:a16="http://schemas.microsoft.com/office/drawing/2014/main" id="{ECB0C48C-D7C5-479E-AD56-B82945B47F91}"/>
                </a:ext>
              </a:extLst>
            </p:cNvPr>
            <p:cNvSpPr/>
            <p:nvPr/>
          </p:nvSpPr>
          <p:spPr>
            <a:xfrm>
              <a:off x="4537807" y="674146"/>
              <a:ext cx="3057948" cy="1569660"/>
            </a:xfrm>
            <a:prstGeom prst="rect">
              <a:avLst/>
            </a:prstGeom>
          </p:spPr>
          <p:txBody>
            <a:bodyPr wrap="square">
              <a:spAutoFit/>
            </a:bodyPr>
            <a:lstStyle/>
            <a:p>
              <a:pPr algn="ctr">
                <a:lnSpc>
                  <a:spcPct val="120000"/>
                </a:lnSpc>
                <a:spcBef>
                  <a:spcPct val="20000"/>
                </a:spcBef>
                <a:buClr>
                  <a:schemeClr val="hlink"/>
                </a:buClr>
              </a:pPr>
              <a:r>
                <a:rPr lang="en-US" altLang="en-US" sz="4000" b="1" dirty="0">
                  <a:solidFill>
                    <a:srgbClr val="000000"/>
                  </a:solidFill>
                  <a:latin typeface="Times New Roman" panose="02020603050405020304" pitchFamily="18" charset="0"/>
                  <a:cs typeface="Times New Roman" panose="02020603050405020304" pitchFamily="18" charset="0"/>
                </a:rPr>
                <a:t>GHI NH</a:t>
              </a:r>
              <a:r>
                <a:rPr lang="en-SG" altLang="en-US" sz="4000" b="1" dirty="0">
                  <a:solidFill>
                    <a:srgbClr val="000000"/>
                  </a:solidFill>
                  <a:latin typeface="Times New Roman" panose="02020603050405020304" pitchFamily="18" charset="0"/>
                  <a:cs typeface="Times New Roman" panose="02020603050405020304" pitchFamily="18" charset="0"/>
                </a:rPr>
                <a:t>Ớ SGK/122</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060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715</TotalTime>
  <Words>1087</Words>
  <Application>Microsoft Office PowerPoint</Application>
  <PresentationFormat>Widescreen</PresentationFormat>
  <Paragraphs>172</Paragraphs>
  <Slides>31</Slides>
  <Notes>30</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等线</vt:lpstr>
      <vt:lpstr>微软雅黑</vt:lpstr>
      <vt:lpstr>.VnArial Narrow</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user</cp:lastModifiedBy>
  <cp:revision>76</cp:revision>
  <dcterms:created xsi:type="dcterms:W3CDTF">2019-02-27T14:24:50Z</dcterms:created>
  <dcterms:modified xsi:type="dcterms:W3CDTF">2021-11-22T13:28:00Z</dcterms:modified>
</cp:coreProperties>
</file>